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9144000" cy="5143500" type="screen16x9"/>
  <p:notesSz cx="6858000" cy="9144000"/>
  <p:defaultTextStyle>
    <a:defPPr>
      <a:defRPr lang="en-US"/>
    </a:defPPr>
    <a:lvl1pPr marL="0" algn="l" defTabSz="685617" rtl="0" eaLnBrk="1" latinLnBrk="0" hangingPunct="1">
      <a:defRPr sz="1350" kern="1200">
        <a:solidFill>
          <a:schemeClr val="tx1"/>
        </a:solidFill>
        <a:latin typeface="+mn-lt"/>
        <a:ea typeface="+mn-ea"/>
        <a:cs typeface="+mn-cs"/>
      </a:defRPr>
    </a:lvl1pPr>
    <a:lvl2pPr marL="342809" algn="l" defTabSz="685617" rtl="0" eaLnBrk="1" latinLnBrk="0" hangingPunct="1">
      <a:defRPr sz="1350" kern="1200">
        <a:solidFill>
          <a:schemeClr val="tx1"/>
        </a:solidFill>
        <a:latin typeface="+mn-lt"/>
        <a:ea typeface="+mn-ea"/>
        <a:cs typeface="+mn-cs"/>
      </a:defRPr>
    </a:lvl2pPr>
    <a:lvl3pPr marL="685617" algn="l" defTabSz="685617" rtl="0" eaLnBrk="1" latinLnBrk="0" hangingPunct="1">
      <a:defRPr sz="1350" kern="1200">
        <a:solidFill>
          <a:schemeClr val="tx1"/>
        </a:solidFill>
        <a:latin typeface="+mn-lt"/>
        <a:ea typeface="+mn-ea"/>
        <a:cs typeface="+mn-cs"/>
      </a:defRPr>
    </a:lvl3pPr>
    <a:lvl4pPr marL="1028426" algn="l" defTabSz="685617" rtl="0" eaLnBrk="1" latinLnBrk="0" hangingPunct="1">
      <a:defRPr sz="1350" kern="1200">
        <a:solidFill>
          <a:schemeClr val="tx1"/>
        </a:solidFill>
        <a:latin typeface="+mn-lt"/>
        <a:ea typeface="+mn-ea"/>
        <a:cs typeface="+mn-cs"/>
      </a:defRPr>
    </a:lvl4pPr>
    <a:lvl5pPr marL="1371234" algn="l" defTabSz="685617" rtl="0" eaLnBrk="1" latinLnBrk="0" hangingPunct="1">
      <a:defRPr sz="1350" kern="1200">
        <a:solidFill>
          <a:schemeClr val="tx1"/>
        </a:solidFill>
        <a:latin typeface="+mn-lt"/>
        <a:ea typeface="+mn-ea"/>
        <a:cs typeface="+mn-cs"/>
      </a:defRPr>
    </a:lvl5pPr>
    <a:lvl6pPr marL="1714043" algn="l" defTabSz="685617" rtl="0" eaLnBrk="1" latinLnBrk="0" hangingPunct="1">
      <a:defRPr sz="1350" kern="1200">
        <a:solidFill>
          <a:schemeClr val="tx1"/>
        </a:solidFill>
        <a:latin typeface="+mn-lt"/>
        <a:ea typeface="+mn-ea"/>
        <a:cs typeface="+mn-cs"/>
      </a:defRPr>
    </a:lvl6pPr>
    <a:lvl7pPr marL="2056851" algn="l" defTabSz="685617" rtl="0" eaLnBrk="1" latinLnBrk="0" hangingPunct="1">
      <a:defRPr sz="1350" kern="1200">
        <a:solidFill>
          <a:schemeClr val="tx1"/>
        </a:solidFill>
        <a:latin typeface="+mn-lt"/>
        <a:ea typeface="+mn-ea"/>
        <a:cs typeface="+mn-cs"/>
      </a:defRPr>
    </a:lvl7pPr>
    <a:lvl8pPr marL="2399660" algn="l" defTabSz="685617" rtl="0" eaLnBrk="1" latinLnBrk="0" hangingPunct="1">
      <a:defRPr sz="1350" kern="1200">
        <a:solidFill>
          <a:schemeClr val="tx1"/>
        </a:solidFill>
        <a:latin typeface="+mn-lt"/>
        <a:ea typeface="+mn-ea"/>
        <a:cs typeface="+mn-cs"/>
      </a:defRPr>
    </a:lvl8pPr>
    <a:lvl9pPr marL="2742468" algn="l" defTabSz="685617"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1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118" d="100"/>
          <a:sy n="118" d="100"/>
        </p:scale>
        <p:origin x="-258" y="-5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DEC91-E3A1-6F42-851F-2643B060C5C5}" type="datetimeFigureOut">
              <a:rPr lang="nl-NL" smtClean="0"/>
              <a:t>4-12-2018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FB8990-C7F5-7847-A9F8-9BC4623BCD93}" type="slidenum">
              <a:rPr lang="nl-NL" smtClean="0"/>
              <a:t>‹nr.›</a:t>
            </a:fld>
            <a:endParaRPr lang="nl-NL"/>
          </a:p>
        </p:txBody>
      </p:sp>
    </p:spTree>
    <p:extLst>
      <p:ext uri="{BB962C8B-B14F-4D97-AF65-F5344CB8AC3E}">
        <p14:creationId xmlns:p14="http://schemas.microsoft.com/office/powerpoint/2010/main" val="737714835"/>
      </p:ext>
    </p:extLst>
  </p:cSld>
  <p:clrMap bg1="lt1" tx1="dk1" bg2="lt2" tx2="dk2" accent1="accent1" accent2="accent2" accent3="accent3" accent4="accent4" accent5="accent5" accent6="accent6" hlink="hlink" folHlink="folHlink"/>
  <p:notesStyle>
    <a:lvl1pPr marL="0" algn="l" defTabSz="685617" rtl="0" eaLnBrk="1" latinLnBrk="0" hangingPunct="1">
      <a:defRPr sz="900" kern="1200">
        <a:solidFill>
          <a:schemeClr val="tx1"/>
        </a:solidFill>
        <a:latin typeface="+mn-lt"/>
        <a:ea typeface="+mn-ea"/>
        <a:cs typeface="+mn-cs"/>
      </a:defRPr>
    </a:lvl1pPr>
    <a:lvl2pPr marL="342809" algn="l" defTabSz="685617" rtl="0" eaLnBrk="1" latinLnBrk="0" hangingPunct="1">
      <a:defRPr sz="900" kern="1200">
        <a:solidFill>
          <a:schemeClr val="tx1"/>
        </a:solidFill>
        <a:latin typeface="+mn-lt"/>
        <a:ea typeface="+mn-ea"/>
        <a:cs typeface="+mn-cs"/>
      </a:defRPr>
    </a:lvl2pPr>
    <a:lvl3pPr marL="685617" algn="l" defTabSz="685617" rtl="0" eaLnBrk="1" latinLnBrk="0" hangingPunct="1">
      <a:defRPr sz="900" kern="1200">
        <a:solidFill>
          <a:schemeClr val="tx1"/>
        </a:solidFill>
        <a:latin typeface="+mn-lt"/>
        <a:ea typeface="+mn-ea"/>
        <a:cs typeface="+mn-cs"/>
      </a:defRPr>
    </a:lvl3pPr>
    <a:lvl4pPr marL="1028426" algn="l" defTabSz="685617" rtl="0" eaLnBrk="1" latinLnBrk="0" hangingPunct="1">
      <a:defRPr sz="900" kern="1200">
        <a:solidFill>
          <a:schemeClr val="tx1"/>
        </a:solidFill>
        <a:latin typeface="+mn-lt"/>
        <a:ea typeface="+mn-ea"/>
        <a:cs typeface="+mn-cs"/>
      </a:defRPr>
    </a:lvl4pPr>
    <a:lvl5pPr marL="1371234" algn="l" defTabSz="685617" rtl="0" eaLnBrk="1" latinLnBrk="0" hangingPunct="1">
      <a:defRPr sz="900" kern="1200">
        <a:solidFill>
          <a:schemeClr val="tx1"/>
        </a:solidFill>
        <a:latin typeface="+mn-lt"/>
        <a:ea typeface="+mn-ea"/>
        <a:cs typeface="+mn-cs"/>
      </a:defRPr>
    </a:lvl5pPr>
    <a:lvl6pPr marL="1714043" algn="l" defTabSz="685617" rtl="0" eaLnBrk="1" latinLnBrk="0" hangingPunct="1">
      <a:defRPr sz="900" kern="1200">
        <a:solidFill>
          <a:schemeClr val="tx1"/>
        </a:solidFill>
        <a:latin typeface="+mn-lt"/>
        <a:ea typeface="+mn-ea"/>
        <a:cs typeface="+mn-cs"/>
      </a:defRPr>
    </a:lvl6pPr>
    <a:lvl7pPr marL="2056851" algn="l" defTabSz="685617" rtl="0" eaLnBrk="1" latinLnBrk="0" hangingPunct="1">
      <a:defRPr sz="900" kern="1200">
        <a:solidFill>
          <a:schemeClr val="tx1"/>
        </a:solidFill>
        <a:latin typeface="+mn-lt"/>
        <a:ea typeface="+mn-ea"/>
        <a:cs typeface="+mn-cs"/>
      </a:defRPr>
    </a:lvl7pPr>
    <a:lvl8pPr marL="2399660" algn="l" defTabSz="685617" rtl="0" eaLnBrk="1" latinLnBrk="0" hangingPunct="1">
      <a:defRPr sz="900" kern="1200">
        <a:solidFill>
          <a:schemeClr val="tx1"/>
        </a:solidFill>
        <a:latin typeface="+mn-lt"/>
        <a:ea typeface="+mn-ea"/>
        <a:cs typeface="+mn-cs"/>
      </a:defRPr>
    </a:lvl8pPr>
    <a:lvl9pPr marL="2742468" algn="l" defTabSz="685617"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nl-NL" smtClean="0"/>
              <a:t>Titelstijl van model bewerken</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3242F52B-8847-4FB8-A4B4-D727B4C6A980}"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242F52B-8847-4FB8-A4B4-D727B4C6A980}"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242F52B-8847-4FB8-A4B4-D727B4C6A980}"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242F52B-8847-4FB8-A4B4-D727B4C6A980}"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nl-NL" smtClean="0"/>
              <a:t>Titelstijl van model bewerken</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3242F52B-8847-4FB8-A4B4-D727B4C6A980}"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242F52B-8847-4FB8-A4B4-D727B4C6A980}"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nl-NL" smtClean="0"/>
              <a:t>Titelstijl van model bewerken</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tekststijl van het model te bewerken</a:t>
            </a:r>
          </a:p>
        </p:txBody>
      </p:sp>
      <p:sp>
        <p:nvSpPr>
          <p:cNvPr id="4" name="Content Placeholder 3"/>
          <p:cNvSpPr>
            <a:spLocks noGrp="1"/>
          </p:cNvSpPr>
          <p:nvPr>
            <p:ph sz="half" idx="2"/>
          </p:nvPr>
        </p:nvSpPr>
        <p:spPr>
          <a:xfrm>
            <a:off x="629842" y="1878806"/>
            <a:ext cx="3868340" cy="2763441"/>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tekststijl van het model te bewerken</a:t>
            </a:r>
          </a:p>
        </p:txBody>
      </p:sp>
      <p:sp>
        <p:nvSpPr>
          <p:cNvPr id="6" name="Content Placeholder 5"/>
          <p:cNvSpPr>
            <a:spLocks noGrp="1"/>
          </p:cNvSpPr>
          <p:nvPr>
            <p:ph sz="quarter" idx="4"/>
          </p:nvPr>
        </p:nvSpPr>
        <p:spPr>
          <a:xfrm>
            <a:off x="4629150" y="1878806"/>
            <a:ext cx="3887391" cy="2763441"/>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242F52B-8847-4FB8-A4B4-D727B4C6A980}"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Date Placeholder 2"/>
          <p:cNvSpPr>
            <a:spLocks noGrp="1"/>
          </p:cNvSpPr>
          <p:nvPr>
            <p:ph type="dt" sz="half" idx="10"/>
          </p:nvPr>
        </p:nvSpPr>
        <p:spPr/>
        <p:txBody>
          <a:bodyPr/>
          <a:lstStyle/>
          <a:p>
            <a:fld id="{3242F52B-8847-4FB8-A4B4-D727B4C6A980}"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42F52B-8847-4FB8-A4B4-D727B4C6A980}"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nl-NL" smtClean="0"/>
              <a:t>Titelstijl van model bewerken</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3242F52B-8847-4FB8-A4B4-D727B4C6A980}"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nl-NL" smtClean="0"/>
              <a:t>Titelstijl van model bewerken</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3242F52B-8847-4FB8-A4B4-D727B4C6A980}"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D4315-41CD-4084-AF8C-7AFEE5E38B91}"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nl-NL" smtClean="0"/>
              <a:t>Titelstijl van model bewerken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3242F52B-8847-4FB8-A4B4-D727B4C6A980}" type="datetimeFigureOut">
              <a:rPr lang="en-US" smtClean="0"/>
              <a:t>12/4/2018</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09D4315-41CD-4084-AF8C-7AFEE5E38B91}" type="slidenum">
              <a:rPr lang="en-US" smtClean="0"/>
              <a:t>‹nr.›</a:t>
            </a:fld>
            <a:endParaRPr lang="en-US"/>
          </a:p>
        </p:txBody>
      </p:sp>
    </p:spTree>
    <p:extLst>
      <p:ext uri="{BB962C8B-B14F-4D97-AF65-F5344CB8AC3E}">
        <p14:creationId xmlns:p14="http://schemas.microsoft.com/office/powerpoint/2010/main" val="15146371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Placeholder 17"/>
          <p:cNvSpPr txBox="1">
            <a:spLocks/>
          </p:cNvSpPr>
          <p:nvPr/>
        </p:nvSpPr>
        <p:spPr>
          <a:xfrm>
            <a:off x="1764419" y="435886"/>
            <a:ext cx="4967258" cy="305279"/>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buNone/>
            </a:pPr>
            <a:r>
              <a:rPr lang="nl-NL" sz="1050" dirty="0">
                <a:solidFill>
                  <a:schemeClr val="accent5">
                    <a:lumMod val="50000"/>
                  </a:schemeClr>
                </a:solidFill>
                <a:latin typeface="Baskerville Old Face" charset="0"/>
                <a:ea typeface="Baskerville Old Face" charset="0"/>
                <a:cs typeface="Baskerville Old Face" charset="0"/>
              </a:rPr>
              <a:t>Van der Heijde, C.M. </a:t>
            </a:r>
            <a:r>
              <a:rPr lang="nl-NL" sz="1050" baseline="30000" dirty="0">
                <a:solidFill>
                  <a:schemeClr val="accent5">
                    <a:lumMod val="50000"/>
                  </a:schemeClr>
                </a:solidFill>
                <a:latin typeface="Baskerville Old Face" charset="0"/>
                <a:ea typeface="Baskerville Old Face" charset="0"/>
                <a:cs typeface="Baskerville Old Face" charset="0"/>
              </a:rPr>
              <a:t>1</a:t>
            </a:r>
            <a:r>
              <a:rPr lang="nl-NL" sz="1050" dirty="0">
                <a:solidFill>
                  <a:schemeClr val="accent5">
                    <a:lumMod val="50000"/>
                  </a:schemeClr>
                </a:solidFill>
                <a:latin typeface="Baskerville Old Face" charset="0"/>
                <a:ea typeface="Baskerville Old Face" charset="0"/>
                <a:cs typeface="Baskerville Old Face" charset="0"/>
              </a:rPr>
              <a:t>, Van den Berk, C. </a:t>
            </a:r>
            <a:r>
              <a:rPr lang="nl-NL" sz="1050" baseline="30000" dirty="0">
                <a:solidFill>
                  <a:schemeClr val="accent5">
                    <a:lumMod val="50000"/>
                  </a:schemeClr>
                </a:solidFill>
                <a:latin typeface="Baskerville Old Face" charset="0"/>
                <a:ea typeface="Baskerville Old Face" charset="0"/>
                <a:cs typeface="Baskerville Old Face" charset="0"/>
              </a:rPr>
              <a:t>1</a:t>
            </a:r>
            <a:r>
              <a:rPr lang="nl-NL" sz="1050" dirty="0">
                <a:solidFill>
                  <a:schemeClr val="accent5">
                    <a:lumMod val="50000"/>
                  </a:schemeClr>
                </a:solidFill>
                <a:latin typeface="Baskerville Old Face" charset="0"/>
                <a:ea typeface="Baskerville Old Face" charset="0"/>
                <a:cs typeface="Baskerville Old Face" charset="0"/>
              </a:rPr>
              <a:t>, Donker, M, </a:t>
            </a:r>
            <a:r>
              <a:rPr lang="nl-NL" sz="1050" baseline="30000" dirty="0">
                <a:solidFill>
                  <a:schemeClr val="accent5">
                    <a:lumMod val="50000"/>
                  </a:schemeClr>
                </a:solidFill>
                <a:latin typeface="Baskerville Old Face" charset="0"/>
                <a:ea typeface="Baskerville Old Face" charset="0"/>
                <a:cs typeface="Baskerville Old Face" charset="0"/>
              </a:rPr>
              <a:t>2</a:t>
            </a:r>
            <a:r>
              <a:rPr lang="nl-NL" sz="1050" dirty="0">
                <a:solidFill>
                  <a:schemeClr val="accent5">
                    <a:lumMod val="50000"/>
                  </a:schemeClr>
                </a:solidFill>
                <a:latin typeface="Baskerville Old Face" charset="0"/>
                <a:ea typeface="Baskerville Old Face" charset="0"/>
                <a:cs typeface="Baskerville Old Face" charset="0"/>
              </a:rPr>
              <a:t> &amp; Vonk , P. </a:t>
            </a:r>
            <a:r>
              <a:rPr lang="nl-NL" sz="1050" baseline="30000" dirty="0">
                <a:solidFill>
                  <a:schemeClr val="accent5">
                    <a:lumMod val="50000"/>
                  </a:schemeClr>
                </a:solidFill>
                <a:latin typeface="Baskerville Old Face" charset="0"/>
                <a:ea typeface="Baskerville Old Face" charset="0"/>
                <a:cs typeface="Baskerville Old Face" charset="0"/>
              </a:rPr>
              <a:t>1</a:t>
            </a:r>
            <a:endParaRPr lang="en-US" sz="1050" dirty="0">
              <a:solidFill>
                <a:schemeClr val="accent5">
                  <a:lumMod val="50000"/>
                </a:schemeClr>
              </a:solidFill>
              <a:latin typeface="Baskerville Old Face" charset="0"/>
              <a:ea typeface="Baskerville Old Face" charset="0"/>
              <a:cs typeface="Baskerville Old Face" charset="0"/>
            </a:endParaRPr>
          </a:p>
          <a:p>
            <a:endParaRPr lang="en-US" sz="1650" dirty="0">
              <a:latin typeface="Baskerville Old Face" charset="0"/>
              <a:ea typeface="Baskerville Old Face" charset="0"/>
              <a:cs typeface="Baskerville Old Face" charset="0"/>
            </a:endParaRPr>
          </a:p>
        </p:txBody>
      </p:sp>
      <p:sp>
        <p:nvSpPr>
          <p:cNvPr id="5" name="Text Placeholder 19"/>
          <p:cNvSpPr txBox="1">
            <a:spLocks/>
          </p:cNvSpPr>
          <p:nvPr/>
        </p:nvSpPr>
        <p:spPr>
          <a:xfrm>
            <a:off x="360629" y="154933"/>
            <a:ext cx="8288987" cy="280954"/>
          </a:xfrm>
          <a:prstGeom prst="rect">
            <a:avLst/>
          </a:prstGeom>
        </p:spPr>
        <p:txBody>
          <a:bodyPr>
            <a:normAutofit fontScale="9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buNone/>
            </a:pPr>
            <a:r>
              <a:rPr lang="en-US" sz="1650" b="1" dirty="0">
                <a:latin typeface="Baskerville Old Face" charset="0"/>
                <a:ea typeface="Baskerville Old Face" charset="0"/>
                <a:cs typeface="Baskerville Old Face" charset="0"/>
              </a:rPr>
              <a:t>Opinions of professionals with regard to (ab)use of methylphenidate amongst Dutch university students</a:t>
            </a:r>
          </a:p>
        </p:txBody>
      </p:sp>
      <p:sp>
        <p:nvSpPr>
          <p:cNvPr id="8" name="Text Placeholder 18"/>
          <p:cNvSpPr txBox="1">
            <a:spLocks/>
          </p:cNvSpPr>
          <p:nvPr/>
        </p:nvSpPr>
        <p:spPr>
          <a:xfrm>
            <a:off x="1842313" y="667676"/>
            <a:ext cx="4262652" cy="302477"/>
          </a:xfrm>
          <a:prstGeom prst="rect">
            <a:avLst/>
          </a:prstGeom>
        </p:spPr>
        <p:txBody>
          <a:bodyPr>
            <a:normAutofit fontScale="3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171390" indent="-171390">
              <a:buFont typeface="Georgia" pitchFamily="18" charset="0"/>
              <a:buAutoNum type="arabicPlain"/>
            </a:pPr>
            <a:r>
              <a:rPr lang="en-US" sz="1650" dirty="0">
                <a:latin typeface="Baskerville Old Face" charset="0"/>
                <a:ea typeface="Baskerville Old Face" charset="0"/>
                <a:cs typeface="Baskerville Old Face" charset="0"/>
              </a:rPr>
              <a:t>Student Health Service, University of Amsterdam - Amsterdam, Netherlands</a:t>
            </a:r>
          </a:p>
          <a:p>
            <a:pPr marL="171390" indent="-171390">
              <a:buFont typeface="Georgia" pitchFamily="18" charset="0"/>
              <a:buAutoNum type="arabicPlain"/>
            </a:pPr>
            <a:r>
              <a:rPr lang="en-US" sz="1650" dirty="0" err="1">
                <a:latin typeface="Baskerville Old Face" charset="0"/>
                <a:ea typeface="Baskerville Old Face" charset="0"/>
                <a:cs typeface="Baskerville Old Face" charset="0"/>
              </a:rPr>
              <a:t>Vrije</a:t>
            </a:r>
            <a:r>
              <a:rPr lang="en-US" sz="1650" dirty="0">
                <a:latin typeface="Baskerville Old Face" charset="0"/>
                <a:ea typeface="Baskerville Old Face" charset="0"/>
                <a:cs typeface="Baskerville Old Face" charset="0"/>
              </a:rPr>
              <a:t> Universiteit Amsterdam - Amsterdam, Netherlands</a:t>
            </a:r>
          </a:p>
        </p:txBody>
      </p:sp>
      <p:sp>
        <p:nvSpPr>
          <p:cNvPr id="10" name="Text Placeholder 4"/>
          <p:cNvSpPr txBox="1">
            <a:spLocks/>
          </p:cNvSpPr>
          <p:nvPr/>
        </p:nvSpPr>
        <p:spPr>
          <a:xfrm>
            <a:off x="94247" y="973319"/>
            <a:ext cx="1943710" cy="1798372"/>
          </a:xfrm>
          <a:prstGeom prst="rect">
            <a:avLst/>
          </a:prstGeom>
        </p:spPr>
        <p:txBody>
          <a:bodyPr vert="horz" lIns="68562" tIns="34281" rIns="68562" bIns="34281" rtlCol="0" anchor="ctr"/>
          <a:lstStyle>
            <a:defPPr>
              <a:defRPr lang="en-US"/>
            </a:defPPr>
            <a:lvl1pPr marL="0" algn="l"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75" dirty="0">
                <a:solidFill>
                  <a:schemeClr val="tx1">
                    <a:lumMod val="65000"/>
                    <a:lumOff val="35000"/>
                  </a:schemeClr>
                </a:solidFill>
                <a:latin typeface="Baskerville Old Face" charset="0"/>
                <a:ea typeface="Baskerville Old Face" charset="0"/>
                <a:cs typeface="Baskerville Old Face" charset="0"/>
              </a:rPr>
              <a:t>There is an increase in the prescriptions of Methylphenidate (MPH) due to increased diagnostics of Attention Deficit (Hyperactivity) Disorder and the popularity of MPH as cognitive enhancer. There is a growing number of students that abuse MPH (without medical indication) to improve their academic performance. Long-term (side) effects of abuse are not yet known. This qualitative study reports on experiences and opinions of professionals, with regard to (legal) use and abuse of MPH amongst university students. The obtained insights can lead to a better understanding and prevention of (ab)use of MPH and better cooperation and consensus between professionals.</a:t>
            </a:r>
          </a:p>
        </p:txBody>
      </p:sp>
      <p:sp>
        <p:nvSpPr>
          <p:cNvPr id="11" name="Text Placeholder 3"/>
          <p:cNvSpPr txBox="1">
            <a:spLocks/>
          </p:cNvSpPr>
          <p:nvPr/>
        </p:nvSpPr>
        <p:spPr>
          <a:xfrm>
            <a:off x="195479" y="900583"/>
            <a:ext cx="1683889" cy="107692"/>
          </a:xfrm>
          <a:prstGeom prst="rect">
            <a:avLst/>
          </a:prstGeom>
        </p:spPr>
        <p:txBody>
          <a:bodyPr vert="horz" lIns="68562" tIns="34281" rIns="68562" bIns="34281" rtlCol="0" anchor="ctr"/>
          <a:lstStyle>
            <a:defPPr>
              <a:defRPr lang="en-US"/>
            </a:defPPr>
            <a:lvl1pPr marL="0" algn="r" defTabSz="914400" rtl="0" eaLnBrk="1" latinLnBrk="0" hangingPunct="1">
              <a:defRPr sz="1100" b="1"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NL" sz="825" dirty="0">
                <a:solidFill>
                  <a:schemeClr val="accent1">
                    <a:lumMod val="50000"/>
                  </a:schemeClr>
                </a:solidFill>
                <a:latin typeface="Baskerville Old Face" charset="0"/>
                <a:ea typeface="Baskerville Old Face" charset="0"/>
                <a:cs typeface="Baskerville Old Face" charset="0"/>
              </a:rPr>
              <a:t>BACKGROUND</a:t>
            </a:r>
            <a:endParaRPr lang="en-US" sz="825" dirty="0">
              <a:solidFill>
                <a:schemeClr val="accent1">
                  <a:lumMod val="50000"/>
                </a:schemeClr>
              </a:solidFill>
              <a:latin typeface="Baskerville Old Face" charset="0"/>
              <a:ea typeface="Baskerville Old Face" charset="0"/>
              <a:cs typeface="Baskerville Old Face" charset="0"/>
            </a:endParaRPr>
          </a:p>
        </p:txBody>
      </p:sp>
      <p:sp>
        <p:nvSpPr>
          <p:cNvPr id="13" name="Text Placeholder 8"/>
          <p:cNvSpPr txBox="1">
            <a:spLocks/>
          </p:cNvSpPr>
          <p:nvPr/>
        </p:nvSpPr>
        <p:spPr>
          <a:xfrm>
            <a:off x="161682" y="3841597"/>
            <a:ext cx="1680631" cy="113884"/>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lgn="ctr">
              <a:buNone/>
            </a:pPr>
            <a:r>
              <a:rPr lang="nl-NL" sz="825" b="1" dirty="0">
                <a:solidFill>
                  <a:schemeClr val="accent1">
                    <a:lumMod val="50000"/>
                  </a:schemeClr>
                </a:solidFill>
                <a:latin typeface="Baskerville Old Face" charset="0"/>
                <a:ea typeface="Baskerville Old Face" charset="0"/>
                <a:cs typeface="Baskerville Old Face" charset="0"/>
              </a:rPr>
              <a:t>RESULTS</a:t>
            </a:r>
            <a:endParaRPr lang="en-US" sz="825" b="1" dirty="0">
              <a:solidFill>
                <a:schemeClr val="accent1">
                  <a:lumMod val="50000"/>
                </a:schemeClr>
              </a:solidFill>
              <a:latin typeface="Baskerville Old Face" charset="0"/>
              <a:ea typeface="Baskerville Old Face" charset="0"/>
              <a:cs typeface="Baskerville Old Face" charset="0"/>
            </a:endParaRPr>
          </a:p>
        </p:txBody>
      </p:sp>
      <p:sp>
        <p:nvSpPr>
          <p:cNvPr id="14" name="Text Placeholder 1"/>
          <p:cNvSpPr txBox="1">
            <a:spLocks/>
          </p:cNvSpPr>
          <p:nvPr/>
        </p:nvSpPr>
        <p:spPr>
          <a:xfrm>
            <a:off x="106553" y="2923543"/>
            <a:ext cx="1976938" cy="869457"/>
          </a:xfrm>
          <a:prstGeom prst="rect">
            <a:avLst/>
          </a:prstGeom>
        </p:spPr>
        <p:txBody>
          <a:bodyPr vert="horz" wrap="square" lIns="19044" tIns="19044" rIns="19044" bIns="19044" rtlCol="0">
            <a:spAutoFit/>
          </a:bodyPr>
          <a:lstStyle>
            <a:lvl1pPr marL="0" indent="0" algn="l" defTabSz="914400" rtl="0" eaLnBrk="1" latinLnBrk="0" hangingPunct="1">
              <a:spcBef>
                <a:spcPct val="20000"/>
              </a:spcBef>
              <a:buFont typeface="Arial" panose="020B0604020202020204" pitchFamily="34" charset="0"/>
              <a:buNone/>
              <a:defRPr sz="6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353785" indent="-136072" algn="l" defTabSz="914400" rtl="0" eaLnBrk="1" latinLnBrk="0" hangingPunct="1">
              <a:spcBef>
                <a:spcPct val="20000"/>
              </a:spcBef>
              <a:buFont typeface="Arial" panose="020B0604020202020204" pitchFamily="34" charset="0"/>
              <a:buChar char="–"/>
              <a:defRPr sz="600" kern="1200">
                <a:solidFill>
                  <a:schemeClr val="tx1"/>
                </a:solidFill>
                <a:latin typeface="Trebuchet MS" pitchFamily="34" charset="0"/>
                <a:ea typeface="+mn-ea"/>
                <a:cs typeface="+mn-cs"/>
              </a:defRPr>
            </a:lvl2pPr>
            <a:lvl3pPr marL="489857" indent="-136072" algn="l" defTabSz="914400" rtl="0" eaLnBrk="1" latinLnBrk="0" hangingPunct="1">
              <a:spcBef>
                <a:spcPct val="20000"/>
              </a:spcBef>
              <a:buFont typeface="Arial" panose="020B0604020202020204" pitchFamily="34" charset="0"/>
              <a:buChar char="•"/>
              <a:defRPr sz="600" kern="1200">
                <a:solidFill>
                  <a:schemeClr val="tx1"/>
                </a:solidFill>
                <a:latin typeface="Trebuchet MS" pitchFamily="34" charset="0"/>
                <a:ea typeface="+mn-ea"/>
                <a:cs typeface="+mn-cs"/>
              </a:defRPr>
            </a:lvl3pPr>
            <a:lvl4pPr marL="639535" indent="-149678" algn="l" defTabSz="914400" rtl="0" eaLnBrk="1" latinLnBrk="0" hangingPunct="1">
              <a:spcBef>
                <a:spcPct val="20000"/>
              </a:spcBef>
              <a:buFont typeface="Arial" panose="020B0604020202020204" pitchFamily="34" charset="0"/>
              <a:buChar char="–"/>
              <a:defRPr sz="600" kern="1200">
                <a:solidFill>
                  <a:schemeClr val="tx1"/>
                </a:solidFill>
                <a:latin typeface="Trebuchet MS" pitchFamily="34" charset="0"/>
                <a:ea typeface="+mn-ea"/>
                <a:cs typeface="+mn-cs"/>
              </a:defRPr>
            </a:lvl4pPr>
            <a:lvl5pPr marL="748392" indent="-108856" algn="l" defTabSz="914400" rtl="0" eaLnBrk="1" latinLnBrk="0" hangingPunct="1">
              <a:spcBef>
                <a:spcPct val="20000"/>
              </a:spcBef>
              <a:buFont typeface="Arial" panose="020B0604020202020204" pitchFamily="34" charset="0"/>
              <a:buChar char="»"/>
              <a:defRPr sz="6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675" b="1" dirty="0">
                <a:solidFill>
                  <a:schemeClr val="tx1">
                    <a:lumMod val="65000"/>
                    <a:lumOff val="35000"/>
                  </a:schemeClr>
                </a:solidFill>
                <a:latin typeface="Baskerville Old Face" charset="0"/>
                <a:ea typeface="Baskerville Old Face" charset="0"/>
                <a:cs typeface="Baskerville Old Face" charset="0"/>
              </a:rPr>
              <a:t>Eight semi-structured interviews amongst three different professional domains (e.g. general practitioners, psychiatrists and student psychologists) are performed. All professionals are working with the student population in Amsterdam. After data collection, the interviews were transcribed and analyzed using three types of coding (open, axial and selective) via the grounded theory approach. </a:t>
            </a:r>
          </a:p>
        </p:txBody>
      </p:sp>
      <p:sp>
        <p:nvSpPr>
          <p:cNvPr id="15" name="Text Placeholder 5"/>
          <p:cNvSpPr txBox="1">
            <a:spLocks/>
          </p:cNvSpPr>
          <p:nvPr/>
        </p:nvSpPr>
        <p:spPr>
          <a:xfrm>
            <a:off x="161682" y="2705809"/>
            <a:ext cx="1683889" cy="136812"/>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lgn="ctr">
              <a:buNone/>
            </a:pPr>
            <a:r>
              <a:rPr lang="nl-NL" sz="825" b="1" dirty="0">
                <a:solidFill>
                  <a:schemeClr val="accent1">
                    <a:lumMod val="50000"/>
                  </a:schemeClr>
                </a:solidFill>
                <a:latin typeface="Baskerville Old Face" charset="0"/>
                <a:ea typeface="Baskerville Old Face" charset="0"/>
                <a:cs typeface="Baskerville Old Face" charset="0"/>
              </a:rPr>
              <a:t>METHOD</a:t>
            </a:r>
            <a:endParaRPr lang="en-US" sz="825" b="1" dirty="0">
              <a:solidFill>
                <a:schemeClr val="accent1">
                  <a:lumMod val="50000"/>
                </a:schemeClr>
              </a:solidFill>
              <a:latin typeface="Baskerville Old Face" charset="0"/>
              <a:ea typeface="Baskerville Old Face" charset="0"/>
              <a:cs typeface="Baskerville Old Face" charset="0"/>
            </a:endParaRPr>
          </a:p>
        </p:txBody>
      </p:sp>
      <p:sp>
        <p:nvSpPr>
          <p:cNvPr id="17" name="Text Placeholder 9"/>
          <p:cNvSpPr txBox="1">
            <a:spLocks/>
          </p:cNvSpPr>
          <p:nvPr/>
        </p:nvSpPr>
        <p:spPr>
          <a:xfrm>
            <a:off x="7312282" y="1141027"/>
            <a:ext cx="1874222" cy="1160014"/>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buNone/>
            </a:pPr>
            <a:r>
              <a:rPr lang="en-US" sz="675" b="1" dirty="0">
                <a:solidFill>
                  <a:schemeClr val="tx1">
                    <a:lumMod val="65000"/>
                    <a:lumOff val="35000"/>
                  </a:schemeClr>
                </a:solidFill>
                <a:latin typeface="Baskerville Old Face" charset="0"/>
                <a:ea typeface="Baskerville Old Face" charset="0"/>
                <a:cs typeface="Baskerville Old Face" charset="0"/>
              </a:rPr>
              <a:t>When trying to understand the diversity in opinions, we see that professionals vary with regard to understanding the problem of AD(H)D. Some think there is an increase as result of societal developments and increased academic pressure while others regard it as a biological phenomenon needing treatment. This difference in perspective strongly determines prescription behavior and the definition of abuse of MPH.</a:t>
            </a:r>
            <a:endParaRPr lang="nl-NL" sz="1650" b="1" dirty="0">
              <a:solidFill>
                <a:schemeClr val="tx1">
                  <a:lumMod val="65000"/>
                  <a:lumOff val="35000"/>
                </a:schemeClr>
              </a:solidFill>
              <a:latin typeface="Baskerville Old Face" charset="0"/>
              <a:ea typeface="Baskerville Old Face" charset="0"/>
              <a:cs typeface="Baskerville Old Face" charset="0"/>
            </a:endParaRPr>
          </a:p>
        </p:txBody>
      </p:sp>
      <p:sp>
        <p:nvSpPr>
          <p:cNvPr id="18" name="Text Placeholder 10"/>
          <p:cNvSpPr txBox="1">
            <a:spLocks/>
          </p:cNvSpPr>
          <p:nvPr/>
        </p:nvSpPr>
        <p:spPr>
          <a:xfrm>
            <a:off x="7316214" y="950636"/>
            <a:ext cx="1680131" cy="136812"/>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lgn="ctr">
              <a:buNone/>
            </a:pPr>
            <a:r>
              <a:rPr lang="nl-NL" sz="825" b="1" dirty="0">
                <a:solidFill>
                  <a:schemeClr val="accent1">
                    <a:lumMod val="50000"/>
                  </a:schemeClr>
                </a:solidFill>
                <a:latin typeface="Baskerville Old Face" charset="0"/>
                <a:ea typeface="Baskerville Old Face" charset="0"/>
                <a:cs typeface="Baskerville Old Face" charset="0"/>
              </a:rPr>
              <a:t>DISCUSSION/ CONCLUSION</a:t>
            </a:r>
            <a:endParaRPr lang="en-US" sz="825" b="1" dirty="0">
              <a:solidFill>
                <a:schemeClr val="accent1">
                  <a:lumMod val="50000"/>
                </a:schemeClr>
              </a:solidFill>
              <a:latin typeface="Baskerville Old Face" charset="0"/>
              <a:ea typeface="Baskerville Old Face" charset="0"/>
              <a:cs typeface="Baskerville Old Face" charset="0"/>
            </a:endParaRPr>
          </a:p>
        </p:txBody>
      </p:sp>
      <p:sp>
        <p:nvSpPr>
          <p:cNvPr id="19" name="Text Placeholder 16"/>
          <p:cNvSpPr txBox="1">
            <a:spLocks/>
          </p:cNvSpPr>
          <p:nvPr/>
        </p:nvSpPr>
        <p:spPr>
          <a:xfrm>
            <a:off x="7337985" y="2194087"/>
            <a:ext cx="1806016" cy="1076936"/>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buNone/>
            </a:pPr>
            <a:r>
              <a:rPr lang="en-US" sz="675" b="1" dirty="0">
                <a:solidFill>
                  <a:schemeClr val="accent1">
                    <a:lumMod val="50000"/>
                  </a:schemeClr>
                </a:solidFill>
                <a:latin typeface="Baskerville Old Face" charset="0"/>
                <a:ea typeface="Baskerville Old Face" charset="0"/>
                <a:cs typeface="Baskerville Old Face" charset="0"/>
              </a:rPr>
              <a:t>Message 1</a:t>
            </a:r>
            <a:r>
              <a:rPr lang="en-US" sz="675" b="1" dirty="0">
                <a:solidFill>
                  <a:schemeClr val="tx1">
                    <a:lumMod val="65000"/>
                    <a:lumOff val="35000"/>
                  </a:schemeClr>
                </a:solidFill>
                <a:latin typeface="Baskerville Old Face" charset="0"/>
                <a:ea typeface="Baskerville Old Face" charset="0"/>
                <a:cs typeface="Baskerville Old Face" charset="0"/>
              </a:rPr>
              <a:t/>
            </a:r>
            <a:br>
              <a:rPr lang="en-US" sz="675" b="1" dirty="0">
                <a:solidFill>
                  <a:schemeClr val="tx1">
                    <a:lumMod val="65000"/>
                    <a:lumOff val="35000"/>
                  </a:schemeClr>
                </a:solidFill>
                <a:latin typeface="Baskerville Old Face" charset="0"/>
                <a:ea typeface="Baskerville Old Face" charset="0"/>
                <a:cs typeface="Baskerville Old Face" charset="0"/>
              </a:rPr>
            </a:br>
            <a:r>
              <a:rPr lang="en-US" sz="675" b="1" dirty="0">
                <a:solidFill>
                  <a:schemeClr val="tx1">
                    <a:lumMod val="65000"/>
                    <a:lumOff val="35000"/>
                  </a:schemeClr>
                </a:solidFill>
                <a:latin typeface="Baskerville Old Face" charset="0"/>
                <a:ea typeface="Baskerville Old Face" charset="0"/>
                <a:cs typeface="Baskerville Old Face" charset="0"/>
              </a:rPr>
              <a:t>More research and debate is needed to attain clarity about the phenomenon of AD(H)D, its cause and the effectivity of MPH.</a:t>
            </a:r>
            <a:br>
              <a:rPr lang="en-US" sz="675" b="1" dirty="0">
                <a:solidFill>
                  <a:schemeClr val="tx1">
                    <a:lumMod val="65000"/>
                    <a:lumOff val="35000"/>
                  </a:schemeClr>
                </a:solidFill>
                <a:latin typeface="Baskerville Old Face" charset="0"/>
                <a:ea typeface="Baskerville Old Face" charset="0"/>
                <a:cs typeface="Baskerville Old Face" charset="0"/>
              </a:rPr>
            </a:br>
            <a:r>
              <a:rPr lang="en-US" sz="675" b="1" dirty="0">
                <a:solidFill>
                  <a:schemeClr val="tx1">
                    <a:lumMod val="65000"/>
                    <a:lumOff val="35000"/>
                  </a:schemeClr>
                </a:solidFill>
                <a:latin typeface="Baskerville Old Face" charset="0"/>
                <a:ea typeface="Baskerville Old Face" charset="0"/>
                <a:cs typeface="Baskerville Old Face" charset="0"/>
              </a:rPr>
              <a:t/>
            </a:r>
            <a:br>
              <a:rPr lang="en-US" sz="675" b="1" dirty="0">
                <a:solidFill>
                  <a:schemeClr val="tx1">
                    <a:lumMod val="65000"/>
                    <a:lumOff val="35000"/>
                  </a:schemeClr>
                </a:solidFill>
                <a:latin typeface="Baskerville Old Face" charset="0"/>
                <a:ea typeface="Baskerville Old Face" charset="0"/>
                <a:cs typeface="Baskerville Old Face" charset="0"/>
              </a:rPr>
            </a:br>
            <a:r>
              <a:rPr lang="en-US" sz="675" b="1" dirty="0">
                <a:solidFill>
                  <a:schemeClr val="accent1">
                    <a:lumMod val="50000"/>
                  </a:schemeClr>
                </a:solidFill>
                <a:latin typeface="Baskerville Old Face" charset="0"/>
                <a:ea typeface="Baskerville Old Face" charset="0"/>
                <a:cs typeface="Baskerville Old Face" charset="0"/>
              </a:rPr>
              <a:t>Message 2</a:t>
            </a:r>
            <a:r>
              <a:rPr lang="en-US" sz="675" b="1" dirty="0">
                <a:solidFill>
                  <a:schemeClr val="tx1">
                    <a:lumMod val="65000"/>
                    <a:lumOff val="35000"/>
                  </a:schemeClr>
                </a:solidFill>
                <a:latin typeface="Baskerville Old Face" charset="0"/>
                <a:ea typeface="Baskerville Old Face" charset="0"/>
                <a:cs typeface="Baskerville Old Face" charset="0"/>
              </a:rPr>
              <a:t/>
            </a:r>
            <a:br>
              <a:rPr lang="en-US" sz="675" b="1" dirty="0">
                <a:solidFill>
                  <a:schemeClr val="tx1">
                    <a:lumMod val="65000"/>
                    <a:lumOff val="35000"/>
                  </a:schemeClr>
                </a:solidFill>
                <a:latin typeface="Baskerville Old Face" charset="0"/>
                <a:ea typeface="Baskerville Old Face" charset="0"/>
                <a:cs typeface="Baskerville Old Face" charset="0"/>
              </a:rPr>
            </a:br>
            <a:r>
              <a:rPr lang="en-US" sz="675" b="1" dirty="0">
                <a:solidFill>
                  <a:schemeClr val="tx1">
                    <a:lumMod val="65000"/>
                    <a:lumOff val="35000"/>
                  </a:schemeClr>
                </a:solidFill>
                <a:latin typeface="Baskerville Old Face" charset="0"/>
                <a:ea typeface="Baskerville Old Face" charset="0"/>
                <a:cs typeface="Baskerville Old Face" charset="0"/>
              </a:rPr>
              <a:t>Abuse could amongst others be reduced by paying more attention to effective studying strategies, ways to improve focus and stress- management .</a:t>
            </a:r>
            <a:endParaRPr lang="nl-NL" sz="675" b="1" dirty="0">
              <a:solidFill>
                <a:schemeClr val="tx1">
                  <a:lumMod val="65000"/>
                  <a:lumOff val="35000"/>
                </a:schemeClr>
              </a:solidFill>
              <a:latin typeface="Baskerville Old Face" charset="0"/>
              <a:ea typeface="Baskerville Old Face" charset="0"/>
              <a:cs typeface="Baskerville Old Face" charset="0"/>
            </a:endParaRPr>
          </a:p>
        </p:txBody>
      </p:sp>
      <p:sp>
        <p:nvSpPr>
          <p:cNvPr id="21" name="Text Placeholder 6"/>
          <p:cNvSpPr txBox="1">
            <a:spLocks/>
          </p:cNvSpPr>
          <p:nvPr/>
        </p:nvSpPr>
        <p:spPr>
          <a:xfrm>
            <a:off x="51838" y="4017711"/>
            <a:ext cx="2254775" cy="972940"/>
          </a:xfrm>
          <a:prstGeom prst="rect">
            <a:avLst/>
          </a:prstGeom>
        </p:spPr>
        <p:txBody>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34281" indent="0">
              <a:buNone/>
            </a:pPr>
            <a:r>
              <a:rPr lang="en-US" sz="675" b="1" dirty="0">
                <a:solidFill>
                  <a:schemeClr val="tx1">
                    <a:lumMod val="65000"/>
                    <a:lumOff val="35000"/>
                  </a:schemeClr>
                </a:solidFill>
                <a:latin typeface="Baskerville Old Face" charset="0"/>
                <a:ea typeface="Baskerville Old Face" charset="0"/>
                <a:cs typeface="Baskerville Old Face" charset="0"/>
              </a:rPr>
              <a:t>Six main themes emerged from the data: 1) impact of AD(H)D on the student, 2) role of society, 3) diagnosis, 4) prescribing medication according to guideline, 5) abuse of MPH and 6) effectivity of MPH according to professional. The variety of ideas about these sub-themes amongst the professionals was large, and could not be associated with the professional domains. GPs and psychiatrists are prescribers, but do not feel responsible for abuse of MPH among students.</a:t>
            </a:r>
          </a:p>
        </p:txBody>
      </p:sp>
      <p:sp>
        <p:nvSpPr>
          <p:cNvPr id="56" name="TextBox 55"/>
          <p:cNvSpPr txBox="1"/>
          <p:nvPr/>
        </p:nvSpPr>
        <p:spPr>
          <a:xfrm>
            <a:off x="5104875" y="1637564"/>
            <a:ext cx="2212932" cy="507831"/>
          </a:xfrm>
          <a:prstGeom prst="rect">
            <a:avLst/>
          </a:prstGeom>
          <a:noFill/>
        </p:spPr>
        <p:txBody>
          <a:bodyPr wrap="square" rtlCol="0">
            <a:spAutoFit/>
          </a:bodyPr>
          <a:lstStyle/>
          <a:p>
            <a:r>
              <a:rPr lang="nl-NL" sz="675" i="1" dirty="0">
                <a:latin typeface="Baskerville Old Face" charset="0"/>
                <a:ea typeface="Baskerville Old Face" charset="0"/>
                <a:cs typeface="Baskerville Old Face" charset="0"/>
              </a:rPr>
              <a:t>“ Performance </a:t>
            </a:r>
            <a:r>
              <a:rPr lang="nl-NL" sz="675" i="1" dirty="0" err="1">
                <a:latin typeface="Baskerville Old Face" charset="0"/>
                <a:ea typeface="Baskerville Old Face" charset="0"/>
                <a:cs typeface="Baskerville Old Face" charset="0"/>
              </a:rPr>
              <a:t>pressure</a:t>
            </a:r>
            <a:r>
              <a:rPr lang="nl-NL" sz="675" i="1" dirty="0">
                <a:latin typeface="Baskerville Old Face" charset="0"/>
                <a:ea typeface="Baskerville Old Face" charset="0"/>
                <a:cs typeface="Baskerville Old Face" charset="0"/>
              </a:rPr>
              <a:t> starts at a </a:t>
            </a:r>
            <a:r>
              <a:rPr lang="nl-NL" sz="675" i="1" dirty="0" err="1">
                <a:latin typeface="Baskerville Old Face" charset="0"/>
                <a:ea typeface="Baskerville Old Face" charset="0"/>
                <a:cs typeface="Baskerville Old Face" charset="0"/>
              </a:rPr>
              <a:t>very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young</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age</a:t>
            </a:r>
            <a:r>
              <a:rPr lang="nl-NL" sz="675" i="1" dirty="0">
                <a:latin typeface="Baskerville Old Face" charset="0"/>
                <a:ea typeface="Baskerville Old Face" charset="0"/>
                <a:cs typeface="Baskerville Old Face" charset="0"/>
              </a:rPr>
              <a:t> … society </a:t>
            </a:r>
            <a:r>
              <a:rPr lang="nl-NL" sz="675" i="1" dirty="0" err="1">
                <a:latin typeface="Baskerville Old Face" charset="0"/>
                <a:ea typeface="Baskerville Old Face" charset="0"/>
                <a:cs typeface="Baskerville Old Face" charset="0"/>
              </a:rPr>
              <a:t>nowadays</a:t>
            </a:r>
            <a:r>
              <a:rPr lang="nl-NL" sz="675" i="1" dirty="0">
                <a:latin typeface="Baskerville Old Face" charset="0"/>
                <a:ea typeface="Baskerville Old Face" charset="0"/>
                <a:cs typeface="Baskerville Old Face" charset="0"/>
              </a:rPr>
              <a:t> is more performance-</a:t>
            </a:r>
            <a:r>
              <a:rPr lang="nl-NL" sz="675" i="1" dirty="0" err="1">
                <a:latin typeface="Baskerville Old Face" charset="0"/>
                <a:ea typeface="Baskerville Old Face" charset="0"/>
                <a:cs typeface="Baskerville Old Face" charset="0"/>
              </a:rPr>
              <a:t>oriented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and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everything</a:t>
            </a:r>
            <a:r>
              <a:rPr lang="nl-NL" sz="675" i="1" dirty="0">
                <a:latin typeface="Baskerville Old Face" charset="0"/>
                <a:ea typeface="Baskerville Old Face" charset="0"/>
                <a:cs typeface="Baskerville Old Face" charset="0"/>
              </a:rPr>
              <a:t> is </a:t>
            </a:r>
            <a:r>
              <a:rPr lang="nl-NL" sz="675" i="1" dirty="0" err="1">
                <a:latin typeface="Baskerville Old Face" charset="0"/>
                <a:ea typeface="Baskerville Old Face" charset="0"/>
                <a:cs typeface="Baskerville Old Face" charset="0"/>
              </a:rPr>
              <a:t>measurable</a:t>
            </a:r>
            <a:r>
              <a:rPr lang="nl-NL" sz="675" i="1" dirty="0">
                <a:latin typeface="Baskerville Old Face" charset="0"/>
                <a:ea typeface="Baskerville Old Face" charset="0"/>
                <a:cs typeface="Baskerville Old Face" charset="0"/>
              </a:rPr>
              <a:t>”….“An </a:t>
            </a:r>
            <a:r>
              <a:rPr lang="nl-NL" sz="675" i="1" dirty="0" err="1">
                <a:latin typeface="Baskerville Old Face" charset="0"/>
                <a:ea typeface="Baskerville Old Face" charset="0"/>
                <a:cs typeface="Baskerville Old Face" charset="0"/>
              </a:rPr>
              <a:t>individual</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who</a:t>
            </a:r>
            <a:r>
              <a:rPr lang="nl-NL" sz="675" i="1" dirty="0">
                <a:latin typeface="Baskerville Old Face" charset="0"/>
                <a:ea typeface="Baskerville Old Face" charset="0"/>
                <a:cs typeface="Baskerville Old Face" charset="0"/>
              </a:rPr>
              <a:t> does </a:t>
            </a:r>
            <a:r>
              <a:rPr lang="nl-NL" sz="675" i="1" dirty="0" err="1">
                <a:latin typeface="Baskerville Old Face" charset="0"/>
                <a:ea typeface="Baskerville Old Face" charset="0"/>
                <a:cs typeface="Baskerville Old Face" charset="0"/>
              </a:rPr>
              <a:t>not</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comply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with</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the</a:t>
            </a:r>
            <a:r>
              <a:rPr lang="nl-NL" sz="675" i="1" dirty="0">
                <a:latin typeface="Baskerville Old Face" charset="0"/>
                <a:ea typeface="Baskerville Old Face" charset="0"/>
                <a:cs typeface="Baskerville Old Face" charset="0"/>
              </a:rPr>
              <a:t> norm, is </a:t>
            </a:r>
            <a:r>
              <a:rPr lang="nl-NL" sz="675" i="1" dirty="0" err="1">
                <a:latin typeface="Baskerville Old Face" charset="0"/>
                <a:ea typeface="Baskerville Old Face" charset="0"/>
                <a:cs typeface="Baskerville Old Face" charset="0"/>
              </a:rPr>
              <a:t>perceived</a:t>
            </a:r>
            <a:r>
              <a:rPr lang="nl-NL" sz="675" i="1" dirty="0">
                <a:latin typeface="Baskerville Old Face" charset="0"/>
                <a:ea typeface="Baskerville Old Face" charset="0"/>
                <a:cs typeface="Baskerville Old Face" charset="0"/>
              </a:rPr>
              <a:t> as </a:t>
            </a:r>
            <a:r>
              <a:rPr lang="nl-NL" sz="675" i="1" dirty="0" err="1">
                <a:latin typeface="Baskerville Old Face" charset="0"/>
                <a:ea typeface="Baskerville Old Face" charset="0"/>
                <a:cs typeface="Baskerville Old Face" charset="0"/>
              </a:rPr>
              <a:t>abnormal</a:t>
            </a:r>
            <a:r>
              <a:rPr lang="nl-NL" sz="675" i="1" dirty="0">
                <a:latin typeface="Baskerville Old Face" charset="0"/>
                <a:ea typeface="Baskerville Old Face" charset="0"/>
                <a:cs typeface="Baskerville Old Face" charset="0"/>
              </a:rPr>
              <a:t> at </a:t>
            </a:r>
            <a:r>
              <a:rPr lang="nl-NL" sz="675" i="1" dirty="0" err="1">
                <a:latin typeface="Baskerville Old Face" charset="0"/>
                <a:ea typeface="Baskerville Old Face" charset="0"/>
                <a:cs typeface="Baskerville Old Face" charset="0"/>
              </a:rPr>
              <a:t>an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earlier</a:t>
            </a:r>
            <a:r>
              <a:rPr lang="nl-NL" sz="675" i="1" dirty="0">
                <a:latin typeface="Baskerville Old Face" charset="0"/>
                <a:ea typeface="Baskerville Old Face" charset="0"/>
                <a:cs typeface="Baskerville Old Face" charset="0"/>
              </a:rPr>
              <a:t> stage.”</a:t>
            </a:r>
            <a:endParaRPr lang="en-US" sz="675" i="1" dirty="0">
              <a:latin typeface="Baskerville Old Face" charset="0"/>
              <a:ea typeface="Baskerville Old Face" charset="0"/>
              <a:cs typeface="Baskerville Old Face" charset="0"/>
            </a:endParaRPr>
          </a:p>
        </p:txBody>
      </p:sp>
      <p:sp>
        <p:nvSpPr>
          <p:cNvPr id="63" name="TextBox 62"/>
          <p:cNvSpPr txBox="1"/>
          <p:nvPr/>
        </p:nvSpPr>
        <p:spPr>
          <a:xfrm>
            <a:off x="5076670" y="3083214"/>
            <a:ext cx="2290771" cy="300082"/>
          </a:xfrm>
          <a:prstGeom prst="rect">
            <a:avLst/>
          </a:prstGeom>
          <a:noFill/>
        </p:spPr>
        <p:txBody>
          <a:bodyPr wrap="square" rtlCol="0">
            <a:spAutoFit/>
          </a:bodyPr>
          <a:lstStyle/>
          <a:p>
            <a:r>
              <a:rPr lang="nl-NL" sz="675" dirty="0">
                <a:latin typeface="Baskerville Old Face" charset="0"/>
                <a:ea typeface="Baskerville Old Face" charset="0"/>
                <a:cs typeface="Baskerville Old Face" charset="0"/>
              </a:rPr>
              <a:t>“</a:t>
            </a:r>
            <a:r>
              <a:rPr lang="nl-NL" sz="675" i="1" dirty="0">
                <a:latin typeface="Baskerville Old Face" charset="0"/>
                <a:ea typeface="Baskerville Old Face" charset="0"/>
                <a:cs typeface="Baskerville Old Face" charset="0"/>
              </a:rPr>
              <a:t>I </a:t>
            </a:r>
            <a:r>
              <a:rPr lang="nl-NL" sz="675" i="1" dirty="0" err="1">
                <a:latin typeface="Baskerville Old Face" charset="0"/>
                <a:ea typeface="Baskerville Old Face" charset="0"/>
                <a:cs typeface="Baskerville Old Face" charset="0"/>
              </a:rPr>
              <a:t>would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rather</a:t>
            </a:r>
            <a:r>
              <a:rPr lang="nl-NL" sz="675" i="1" dirty="0">
                <a:latin typeface="Baskerville Old Face" charset="0"/>
                <a:ea typeface="Baskerville Old Face" charset="0"/>
                <a:cs typeface="Baskerville Old Face" charset="0"/>
              </a:rPr>
              <a:t> offer </a:t>
            </a:r>
            <a:r>
              <a:rPr lang="nl-NL" sz="675" i="1" dirty="0" err="1">
                <a:latin typeface="Baskerville Old Face" charset="0"/>
                <a:ea typeface="Baskerville Old Face" charset="0"/>
                <a:cs typeface="Baskerville Old Face" charset="0"/>
              </a:rPr>
              <a:t>them</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other</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ways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to</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improve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their</a:t>
            </a:r>
            <a:r>
              <a:rPr lang="nl-NL" sz="675" i="1" dirty="0">
                <a:latin typeface="Baskerville Old Face" charset="0"/>
                <a:ea typeface="Baskerville Old Face" charset="0"/>
                <a:cs typeface="Baskerville Old Face" charset="0"/>
              </a:rPr>
              <a:t> focus… </a:t>
            </a:r>
            <a:r>
              <a:rPr lang="nl-NL" sz="675" i="1" dirty="0" err="1">
                <a:latin typeface="Baskerville Old Face" charset="0"/>
                <a:ea typeface="Baskerville Old Face" charset="0"/>
                <a:cs typeface="Baskerville Old Face" charset="0"/>
              </a:rPr>
              <a:t>to</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study</a:t>
            </a:r>
            <a:r>
              <a:rPr lang="nl-NL" sz="675" i="1" dirty="0">
                <a:latin typeface="Baskerville Old Face" charset="0"/>
                <a:ea typeface="Baskerville Old Face" charset="0"/>
                <a:cs typeface="Baskerville Old Face" charset="0"/>
              </a:rPr>
              <a:t> well </a:t>
            </a:r>
            <a:r>
              <a:rPr lang="nl-NL" sz="675" i="1" dirty="0" err="1">
                <a:latin typeface="Baskerville Old Face" charset="0"/>
                <a:ea typeface="Baskerville Old Face" charset="0"/>
                <a:cs typeface="Baskerville Old Face" charset="0"/>
              </a:rPr>
              <a:t>you</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actually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need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to</a:t>
            </a:r>
            <a:r>
              <a:rPr lang="nl-NL" sz="675" i="1" dirty="0">
                <a:latin typeface="Baskerville Old Face" charset="0"/>
                <a:ea typeface="Baskerville Old Face" charset="0"/>
                <a:cs typeface="Baskerville Old Face" charset="0"/>
              </a:rPr>
              <a:t> live a </a:t>
            </a:r>
            <a:r>
              <a:rPr lang="nl-NL" sz="675" i="1" dirty="0" err="1">
                <a:latin typeface="Baskerville Old Face" charset="0"/>
                <a:ea typeface="Baskerville Old Face" charset="0"/>
                <a:cs typeface="Baskerville Old Face" charset="0"/>
              </a:rPr>
              <a:t>healthy</a:t>
            </a:r>
            <a:r>
              <a:rPr lang="nl-NL" sz="675" i="1" dirty="0">
                <a:latin typeface="Baskerville Old Face" charset="0"/>
                <a:ea typeface="Baskerville Old Face" charset="0"/>
                <a:cs typeface="Baskerville Old Face" charset="0"/>
              </a:rPr>
              <a:t> life.</a:t>
            </a:r>
            <a:r>
              <a:rPr lang="nl-NL" sz="675" dirty="0">
                <a:latin typeface="Baskerville Old Face" charset="0"/>
                <a:ea typeface="Baskerville Old Face" charset="0"/>
                <a:cs typeface="Baskerville Old Face" charset="0"/>
              </a:rPr>
              <a:t>”</a:t>
            </a:r>
            <a:endParaRPr lang="en-US" sz="675" dirty="0">
              <a:latin typeface="Baskerville Old Face" charset="0"/>
              <a:ea typeface="Baskerville Old Face" charset="0"/>
              <a:cs typeface="Baskerville Old Face" charset="0"/>
            </a:endParaRPr>
          </a:p>
        </p:txBody>
      </p:sp>
      <p:sp>
        <p:nvSpPr>
          <p:cNvPr id="64" name="TextBox 63"/>
          <p:cNvSpPr txBox="1"/>
          <p:nvPr/>
        </p:nvSpPr>
        <p:spPr>
          <a:xfrm>
            <a:off x="5051366" y="4835700"/>
            <a:ext cx="2309978" cy="300082"/>
          </a:xfrm>
          <a:prstGeom prst="rect">
            <a:avLst/>
          </a:prstGeom>
          <a:noFill/>
        </p:spPr>
        <p:txBody>
          <a:bodyPr wrap="square" rtlCol="0">
            <a:spAutoFit/>
          </a:bodyPr>
          <a:lstStyle/>
          <a:p>
            <a:r>
              <a:rPr lang="nl-NL" sz="675" dirty="0">
                <a:latin typeface="Baskerville Old Face" charset="0"/>
                <a:ea typeface="Baskerville Old Face" charset="0"/>
                <a:cs typeface="Baskerville Old Face" charset="0"/>
              </a:rPr>
              <a:t>“</a:t>
            </a:r>
            <a:r>
              <a:rPr lang="nl-NL" sz="675" i="1" dirty="0">
                <a:latin typeface="Baskerville Old Face" charset="0"/>
                <a:ea typeface="Baskerville Old Face" charset="0"/>
                <a:cs typeface="Baskerville Old Face" charset="0"/>
              </a:rPr>
              <a:t>But well, </a:t>
            </a:r>
            <a:r>
              <a:rPr lang="nl-NL" sz="675" i="1" dirty="0" err="1">
                <a:latin typeface="Baskerville Old Face" charset="0"/>
                <a:ea typeface="Baskerville Old Face" charset="0"/>
                <a:cs typeface="Baskerville Old Face" charset="0"/>
              </a:rPr>
              <a:t>it</a:t>
            </a:r>
            <a:r>
              <a:rPr lang="nl-NL" sz="675" i="1" dirty="0">
                <a:latin typeface="Baskerville Old Face" charset="0"/>
                <a:ea typeface="Baskerville Old Face" charset="0"/>
                <a:cs typeface="Baskerville Old Face" charset="0"/>
              </a:rPr>
              <a:t> is </a:t>
            </a:r>
            <a:r>
              <a:rPr lang="nl-NL" sz="675" i="1" dirty="0" err="1">
                <a:latin typeface="Baskerville Old Face" charset="0"/>
                <a:ea typeface="Baskerville Old Face" charset="0"/>
                <a:cs typeface="Baskerville Old Face" charset="0"/>
              </a:rPr>
              <a:t>not</a:t>
            </a:r>
            <a:r>
              <a:rPr lang="nl-NL" sz="675" i="1" dirty="0">
                <a:latin typeface="Baskerville Old Face" charset="0"/>
                <a:ea typeface="Baskerville Old Face" charset="0"/>
                <a:cs typeface="Baskerville Old Face" charset="0"/>
              </a:rPr>
              <a:t> a </a:t>
            </a:r>
            <a:r>
              <a:rPr lang="nl-NL" sz="675" i="1" dirty="0" err="1">
                <a:latin typeface="Baskerville Old Face" charset="0"/>
                <a:ea typeface="Baskerville Old Face" charset="0"/>
                <a:cs typeface="Baskerville Old Face" charset="0"/>
              </a:rPr>
              <a:t>magic</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pill</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and</a:t>
            </a:r>
            <a:r>
              <a:rPr lang="nl-NL" sz="675" i="1" dirty="0">
                <a:latin typeface="Baskerville Old Face" charset="0"/>
                <a:ea typeface="Baskerville Old Face" charset="0"/>
                <a:cs typeface="Baskerville Old Face" charset="0"/>
              </a:rPr>
              <a:t> I </a:t>
            </a:r>
            <a:r>
              <a:rPr lang="nl-NL" sz="675" i="1" dirty="0" err="1">
                <a:latin typeface="Baskerville Old Face" charset="0"/>
                <a:ea typeface="Baskerville Old Face" charset="0"/>
                <a:cs typeface="Baskerville Old Face" charset="0"/>
              </a:rPr>
              <a:t>think</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there</a:t>
            </a:r>
            <a:r>
              <a:rPr lang="nl-NL" sz="675" i="1" dirty="0">
                <a:latin typeface="Baskerville Old Face" charset="0"/>
                <a:ea typeface="Baskerville Old Face" charset="0"/>
                <a:cs typeface="Baskerville Old Face" charset="0"/>
              </a:rPr>
              <a:t> is a large placebo effect. </a:t>
            </a:r>
            <a:r>
              <a:rPr lang="nl-NL" sz="675" i="1" dirty="0" err="1">
                <a:latin typeface="Baskerville Old Face" charset="0"/>
                <a:ea typeface="Baskerville Old Face" charset="0"/>
                <a:cs typeface="Baskerville Old Face" charset="0"/>
              </a:rPr>
              <a:t>They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think</a:t>
            </a:r>
            <a:r>
              <a:rPr lang="nl-NL" sz="675" i="1" dirty="0">
                <a:latin typeface="Baskerville Old Face" charset="0"/>
                <a:ea typeface="Baskerville Old Face" charset="0"/>
                <a:cs typeface="Baskerville Old Face" charset="0"/>
              </a:rPr>
              <a:t>, yes </a:t>
            </a:r>
            <a:r>
              <a:rPr lang="nl-NL" sz="675" i="1" dirty="0" err="1">
                <a:latin typeface="Baskerville Old Face" charset="0"/>
                <a:ea typeface="Baskerville Old Face" charset="0"/>
                <a:cs typeface="Baskerville Old Face" charset="0"/>
              </a:rPr>
              <a:t>now</a:t>
            </a:r>
            <a:r>
              <a:rPr lang="nl-NL" sz="675" i="1" dirty="0">
                <a:latin typeface="Baskerville Old Face" charset="0"/>
                <a:ea typeface="Baskerville Old Face" charset="0"/>
                <a:cs typeface="Baskerville Old Face" charset="0"/>
              </a:rPr>
              <a:t> I </a:t>
            </a:r>
            <a:r>
              <a:rPr lang="nl-NL" sz="675" i="1" dirty="0" err="1">
                <a:latin typeface="Baskerville Old Face" charset="0"/>
                <a:ea typeface="Baskerville Old Face" charset="0"/>
                <a:cs typeface="Baskerville Old Face" charset="0"/>
              </a:rPr>
              <a:t>can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study</a:t>
            </a:r>
            <a:r>
              <a:rPr lang="nl-NL" sz="675" i="1" dirty="0">
                <a:latin typeface="Baskerville Old Face" charset="0"/>
                <a:ea typeface="Baskerville Old Face" charset="0"/>
                <a:cs typeface="Baskerville Old Face" charset="0"/>
              </a:rPr>
              <a:t>!</a:t>
            </a:r>
            <a:r>
              <a:rPr lang="nl-NL" sz="675" dirty="0">
                <a:latin typeface="Baskerville Old Face" charset="0"/>
                <a:ea typeface="Baskerville Old Face" charset="0"/>
                <a:cs typeface="Baskerville Old Face" charset="0"/>
              </a:rPr>
              <a:t> ”</a:t>
            </a:r>
            <a:endParaRPr lang="en-US" sz="675" dirty="0">
              <a:latin typeface="Baskerville Old Face" charset="0"/>
              <a:ea typeface="Baskerville Old Face" charset="0"/>
              <a:cs typeface="Baskerville Old Face" charset="0"/>
            </a:endParaRPr>
          </a:p>
        </p:txBody>
      </p:sp>
      <p:sp>
        <p:nvSpPr>
          <p:cNvPr id="65" name="TextBox 64"/>
          <p:cNvSpPr txBox="1"/>
          <p:nvPr/>
        </p:nvSpPr>
        <p:spPr>
          <a:xfrm>
            <a:off x="5082345" y="4026803"/>
            <a:ext cx="2212932" cy="300082"/>
          </a:xfrm>
          <a:prstGeom prst="rect">
            <a:avLst/>
          </a:prstGeom>
          <a:noFill/>
        </p:spPr>
        <p:txBody>
          <a:bodyPr wrap="square" rtlCol="0">
            <a:spAutoFit/>
          </a:bodyPr>
          <a:lstStyle/>
          <a:p>
            <a:r>
              <a:rPr lang="nl-NL" sz="675" i="1" dirty="0">
                <a:latin typeface="Baskerville Old Face" charset="0"/>
                <a:ea typeface="Baskerville Old Face" charset="0"/>
                <a:cs typeface="Baskerville Old Face" charset="0"/>
              </a:rPr>
              <a:t>“</a:t>
            </a:r>
            <a:r>
              <a:rPr lang="nl-NL" sz="675" i="1" dirty="0" err="1">
                <a:latin typeface="Baskerville Old Face" charset="0"/>
                <a:ea typeface="Baskerville Old Face" charset="0"/>
                <a:cs typeface="Baskerville Old Face" charset="0"/>
              </a:rPr>
              <a:t>You</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can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obtain</a:t>
            </a:r>
            <a:r>
              <a:rPr lang="nl-NL" sz="675" i="1" dirty="0">
                <a:latin typeface="Baskerville Old Face" charset="0"/>
                <a:ea typeface="Baskerville Old Face" charset="0"/>
                <a:cs typeface="Baskerville Old Face" charset="0"/>
              </a:rPr>
              <a:t> a high </a:t>
            </a:r>
            <a:r>
              <a:rPr lang="nl-NL" sz="675" i="1" dirty="0" err="1">
                <a:latin typeface="Baskerville Old Face" charset="0"/>
                <a:ea typeface="Baskerville Old Face" charset="0"/>
                <a:cs typeface="Baskerville Old Face" charset="0"/>
              </a:rPr>
              <a:t>grade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with</a:t>
            </a:r>
            <a:r>
              <a:rPr lang="nl-NL" sz="675" i="1" dirty="0">
                <a:latin typeface="Baskerville Old Face" charset="0"/>
                <a:ea typeface="Baskerville Old Face" charset="0"/>
                <a:cs typeface="Baskerville Old Face" charset="0"/>
              </a:rPr>
              <a:t> a </a:t>
            </a:r>
            <a:r>
              <a:rPr lang="nl-NL" sz="675" i="1" dirty="0" err="1">
                <a:latin typeface="Baskerville Old Face" charset="0"/>
                <a:ea typeface="Baskerville Old Face" charset="0"/>
                <a:cs typeface="Baskerville Old Face" charset="0"/>
              </a:rPr>
              <a:t>pill</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you’re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actually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an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idiot</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if</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you</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don’t</a:t>
            </a:r>
            <a:r>
              <a:rPr lang="nl-NL" sz="675" i="1" dirty="0">
                <a:latin typeface="Baskerville Old Face" charset="0"/>
                <a:ea typeface="Baskerville Old Face" charset="0"/>
                <a:cs typeface="Baskerville Old Face" charset="0"/>
              </a:rPr>
              <a:t> do it.”</a:t>
            </a:r>
            <a:endParaRPr lang="en-US" sz="675" i="1" dirty="0">
              <a:latin typeface="Baskerville Old Face" charset="0"/>
              <a:ea typeface="Baskerville Old Face" charset="0"/>
              <a:cs typeface="Baskerville Old Face" charset="0"/>
            </a:endParaRPr>
          </a:p>
        </p:txBody>
      </p:sp>
      <p:sp>
        <p:nvSpPr>
          <p:cNvPr id="66" name="TextBox 65"/>
          <p:cNvSpPr txBox="1"/>
          <p:nvPr/>
        </p:nvSpPr>
        <p:spPr>
          <a:xfrm>
            <a:off x="5082345" y="4443989"/>
            <a:ext cx="2278999" cy="403957"/>
          </a:xfrm>
          <a:prstGeom prst="rect">
            <a:avLst/>
          </a:prstGeom>
          <a:noFill/>
        </p:spPr>
        <p:txBody>
          <a:bodyPr wrap="square" rtlCol="0">
            <a:spAutoFit/>
          </a:bodyPr>
          <a:lstStyle/>
          <a:p>
            <a:r>
              <a:rPr lang="nl-NL" sz="675" dirty="0">
                <a:latin typeface="Baskerville Old Face" charset="0"/>
                <a:ea typeface="Baskerville Old Face" charset="0"/>
                <a:cs typeface="Baskerville Old Face" charset="0"/>
              </a:rPr>
              <a:t>“</a:t>
            </a:r>
            <a:r>
              <a:rPr lang="nl-NL" sz="675" i="1" dirty="0">
                <a:latin typeface="Baskerville Old Face" charset="0"/>
                <a:ea typeface="Baskerville Old Face" charset="0"/>
                <a:cs typeface="Baskerville Old Face" charset="0"/>
              </a:rPr>
              <a:t>I have </a:t>
            </a:r>
            <a:r>
              <a:rPr lang="nl-NL" sz="675" i="1" dirty="0" err="1">
                <a:latin typeface="Baskerville Old Face" charset="0"/>
                <a:ea typeface="Baskerville Old Face" charset="0"/>
                <a:cs typeface="Baskerville Old Face" charset="0"/>
              </a:rPr>
              <a:t>students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with</a:t>
            </a:r>
            <a:r>
              <a:rPr lang="nl-NL" sz="675" i="1" dirty="0">
                <a:latin typeface="Baskerville Old Face" charset="0"/>
                <a:ea typeface="Baskerville Old Face" charset="0"/>
                <a:cs typeface="Baskerville Old Face" charset="0"/>
              </a:rPr>
              <a:t> AD(H)D diagnosis, </a:t>
            </a:r>
            <a:r>
              <a:rPr lang="nl-NL" sz="675" i="1" dirty="0" err="1">
                <a:latin typeface="Baskerville Old Face" charset="0"/>
                <a:ea typeface="Baskerville Old Face" charset="0"/>
                <a:cs typeface="Baskerville Old Face" charset="0"/>
              </a:rPr>
              <a:t>who</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study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for</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entire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day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whom</a:t>
            </a:r>
            <a:r>
              <a:rPr lang="nl-NL" sz="675" i="1" dirty="0">
                <a:latin typeface="Baskerville Old Face" charset="0"/>
                <a:ea typeface="Baskerville Old Face" charset="0"/>
                <a:cs typeface="Baskerville Old Face" charset="0"/>
              </a:rPr>
              <a:t> have no time </a:t>
            </a:r>
            <a:r>
              <a:rPr lang="nl-NL" sz="675" i="1" dirty="0" err="1">
                <a:latin typeface="Baskerville Old Face" charset="0"/>
                <a:ea typeface="Baskerville Old Face" charset="0"/>
                <a:cs typeface="Baskerville Old Face" charset="0"/>
              </a:rPr>
              <a:t>whatsoever</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left</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for</a:t>
            </a:r>
            <a:r>
              <a:rPr lang="nl-NL" sz="675" i="1" dirty="0">
                <a:latin typeface="Baskerville Old Face" charset="0"/>
                <a:ea typeface="Baskerville Old Face" charset="0"/>
                <a:cs typeface="Baskerville Old Face" charset="0"/>
              </a:rPr>
              <a:t> a </a:t>
            </a:r>
            <a:r>
              <a:rPr lang="nl-NL" sz="675" i="1" dirty="0" err="1">
                <a:latin typeface="Baskerville Old Face" charset="0"/>
                <a:ea typeface="Baskerville Old Face" charset="0"/>
                <a:cs typeface="Baskerville Old Face" charset="0"/>
              </a:rPr>
              <a:t>social</a:t>
            </a:r>
            <a:r>
              <a:rPr lang="nl-NL" sz="675" i="1" dirty="0">
                <a:latin typeface="Baskerville Old Face" charset="0"/>
                <a:ea typeface="Baskerville Old Face" charset="0"/>
                <a:cs typeface="Baskerville Old Face" charset="0"/>
              </a:rPr>
              <a:t> life. For </a:t>
            </a:r>
            <a:r>
              <a:rPr lang="nl-NL" sz="675" i="1" dirty="0" err="1">
                <a:latin typeface="Baskerville Old Face" charset="0"/>
                <a:ea typeface="Baskerville Old Face" charset="0"/>
                <a:cs typeface="Baskerville Old Face" charset="0"/>
              </a:rPr>
              <a:t>them</a:t>
            </a:r>
            <a:r>
              <a:rPr lang="nl-NL" sz="675" i="1" dirty="0">
                <a:latin typeface="Baskerville Old Face" charset="0"/>
                <a:ea typeface="Baskerville Old Face" charset="0"/>
                <a:cs typeface="Baskerville Old Face" charset="0"/>
              </a:rPr>
              <a:t> MPH is a real </a:t>
            </a:r>
            <a:r>
              <a:rPr lang="nl-NL" sz="675" i="1" dirty="0" err="1">
                <a:latin typeface="Baskerville Old Face" charset="0"/>
                <a:ea typeface="Baskerville Old Face" charset="0"/>
                <a:cs typeface="Baskerville Old Face" charset="0"/>
              </a:rPr>
              <a:t>lifesaver</a:t>
            </a:r>
            <a:r>
              <a:rPr lang="nl-NL" sz="675" i="1" dirty="0">
                <a:latin typeface="Baskerville Old Face" charset="0"/>
                <a:ea typeface="Baskerville Old Face" charset="0"/>
                <a:cs typeface="Baskerville Old Face" charset="0"/>
              </a:rPr>
              <a:t>.’’</a:t>
            </a:r>
            <a:endParaRPr lang="en-US" sz="675" dirty="0">
              <a:latin typeface="Baskerville Old Face" charset="0"/>
              <a:ea typeface="Baskerville Old Face" charset="0"/>
              <a:cs typeface="Baskerville Old Face" charset="0"/>
            </a:endParaRPr>
          </a:p>
        </p:txBody>
      </p:sp>
      <p:sp>
        <p:nvSpPr>
          <p:cNvPr id="67" name="TextBox 66"/>
          <p:cNvSpPr txBox="1"/>
          <p:nvPr/>
        </p:nvSpPr>
        <p:spPr>
          <a:xfrm>
            <a:off x="5091078" y="2452523"/>
            <a:ext cx="2229476" cy="507831"/>
          </a:xfrm>
          <a:prstGeom prst="rect">
            <a:avLst/>
          </a:prstGeom>
          <a:noFill/>
        </p:spPr>
        <p:txBody>
          <a:bodyPr wrap="square" rtlCol="0">
            <a:spAutoFit/>
          </a:bodyPr>
          <a:lstStyle/>
          <a:p>
            <a:r>
              <a:rPr lang="nl-NL" sz="675" i="1" dirty="0">
                <a:latin typeface="Baskerville Old Face" charset="0"/>
                <a:ea typeface="Baskerville Old Face" charset="0"/>
                <a:cs typeface="Baskerville Old Face" charset="0"/>
              </a:rPr>
              <a:t>“The diagnosis ADHD is a vague </a:t>
            </a:r>
            <a:r>
              <a:rPr lang="nl-NL" sz="675" i="1" dirty="0" err="1">
                <a:latin typeface="Baskerville Old Face" charset="0"/>
                <a:ea typeface="Baskerville Old Face" charset="0"/>
                <a:cs typeface="Baskerville Old Face" charset="0"/>
              </a:rPr>
              <a:t>and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grey</a:t>
            </a:r>
            <a:r>
              <a:rPr lang="nl-NL" sz="675" i="1" dirty="0">
                <a:latin typeface="Baskerville Old Face" charset="0"/>
                <a:ea typeface="Baskerville Old Face" charset="0"/>
                <a:cs typeface="Baskerville Old Face" charset="0"/>
              </a:rPr>
              <a:t> area, </a:t>
            </a:r>
            <a:r>
              <a:rPr lang="nl-NL" sz="675" i="1" dirty="0" err="1">
                <a:latin typeface="Baskerville Old Face" charset="0"/>
                <a:ea typeface="Baskerville Old Face" charset="0"/>
                <a:cs typeface="Baskerville Old Face" charset="0"/>
              </a:rPr>
              <a:t>based</a:t>
            </a:r>
            <a:r>
              <a:rPr lang="nl-NL" sz="675" i="1" dirty="0">
                <a:latin typeface="Baskerville Old Face" charset="0"/>
                <a:ea typeface="Baskerville Old Face" charset="0"/>
                <a:cs typeface="Baskerville Old Face" charset="0"/>
              </a:rPr>
              <a:t> on a questionnaire without a gold standard”… “</a:t>
            </a:r>
            <a:r>
              <a:rPr lang="nl-NL" sz="675" i="1" dirty="0" err="1">
                <a:latin typeface="Baskerville Old Face" charset="0"/>
                <a:ea typeface="Baskerville Old Face" charset="0"/>
                <a:cs typeface="Baskerville Old Face" charset="0"/>
              </a:rPr>
              <a:t>There</a:t>
            </a:r>
            <a:r>
              <a:rPr lang="nl-NL" sz="675" i="1" dirty="0">
                <a:latin typeface="Baskerville Old Face" charset="0"/>
                <a:ea typeface="Baskerville Old Face" charset="0"/>
                <a:cs typeface="Baskerville Old Face" charset="0"/>
              </a:rPr>
              <a:t> are a lot of </a:t>
            </a:r>
            <a:r>
              <a:rPr lang="nl-NL" sz="675" i="1" dirty="0" err="1">
                <a:latin typeface="Baskerville Old Face" charset="0"/>
                <a:ea typeface="Baskerville Old Face" charset="0"/>
                <a:cs typeface="Baskerville Old Face" charset="0"/>
              </a:rPr>
              <a:t>other</a:t>
            </a:r>
            <a:r>
              <a:rPr lang="nl-NL" sz="675" i="1" dirty="0">
                <a:latin typeface="Baskerville Old Face" charset="0"/>
                <a:ea typeface="Baskerville Old Face" charset="0"/>
                <a:cs typeface="Baskerville Old Face" charset="0"/>
              </a:rPr>
              <a:t> factors </a:t>
            </a:r>
            <a:r>
              <a:rPr lang="nl-NL" sz="675" i="1" dirty="0" err="1">
                <a:latin typeface="Baskerville Old Face" charset="0"/>
                <a:ea typeface="Baskerville Old Face" charset="0"/>
                <a:cs typeface="Baskerville Old Face" charset="0"/>
              </a:rPr>
              <a:t>that</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may</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cause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problems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focusing</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certain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serious</a:t>
            </a:r>
            <a:r>
              <a:rPr lang="nl-NL" sz="675" i="1" dirty="0">
                <a:latin typeface="Baskerville Old Face" charset="0"/>
                <a:ea typeface="Baskerville Old Face" charset="0"/>
                <a:cs typeface="Baskerville Old Face" charset="0"/>
              </a:rPr>
              <a:t> life events </a:t>
            </a:r>
            <a:r>
              <a:rPr lang="nl-NL" sz="675" i="1" dirty="0" err="1">
                <a:latin typeface="Baskerville Old Face" charset="0"/>
                <a:ea typeface="Baskerville Old Face" charset="0"/>
                <a:cs typeface="Baskerville Old Face" charset="0"/>
              </a:rPr>
              <a:t>that</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won’t</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be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solved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with</a:t>
            </a:r>
            <a:r>
              <a:rPr lang="nl-NL" sz="675" i="1" dirty="0">
                <a:latin typeface="Baskerville Old Face" charset="0"/>
                <a:ea typeface="Baskerville Old Face" charset="0"/>
                <a:cs typeface="Baskerville Old Face" charset="0"/>
              </a:rPr>
              <a:t> a </a:t>
            </a:r>
            <a:r>
              <a:rPr lang="nl-NL" sz="675" i="1" dirty="0" err="1">
                <a:latin typeface="Baskerville Old Face" charset="0"/>
                <a:ea typeface="Baskerville Old Face" charset="0"/>
                <a:cs typeface="Baskerville Old Face" charset="0"/>
              </a:rPr>
              <a:t>pill</a:t>
            </a:r>
            <a:r>
              <a:rPr lang="nl-NL" sz="675" i="1" dirty="0">
                <a:latin typeface="Baskerville Old Face" charset="0"/>
                <a:ea typeface="Baskerville Old Face" charset="0"/>
                <a:cs typeface="Baskerville Old Face" charset="0"/>
              </a:rPr>
              <a:t>.”</a:t>
            </a:r>
            <a:endParaRPr lang="en-US" sz="675" i="1" dirty="0">
              <a:latin typeface="Baskerville Old Face" charset="0"/>
              <a:ea typeface="Baskerville Old Face" charset="0"/>
              <a:cs typeface="Baskerville Old Face" charset="0"/>
            </a:endParaRPr>
          </a:p>
        </p:txBody>
      </p:sp>
      <p:sp>
        <p:nvSpPr>
          <p:cNvPr id="68" name="TextBox 67"/>
          <p:cNvSpPr txBox="1"/>
          <p:nvPr/>
        </p:nvSpPr>
        <p:spPr>
          <a:xfrm>
            <a:off x="5077049" y="3385239"/>
            <a:ext cx="2269337" cy="300082"/>
          </a:xfrm>
          <a:prstGeom prst="rect">
            <a:avLst/>
          </a:prstGeom>
          <a:noFill/>
        </p:spPr>
        <p:txBody>
          <a:bodyPr wrap="square" rtlCol="0">
            <a:spAutoFit/>
          </a:bodyPr>
          <a:lstStyle/>
          <a:p>
            <a:r>
              <a:rPr lang="nl-NL" sz="675" dirty="0">
                <a:latin typeface="Baskerville Old Face" charset="0"/>
                <a:ea typeface="Baskerville Old Face" charset="0"/>
                <a:cs typeface="Baskerville Old Face" charset="0"/>
              </a:rPr>
              <a:t>“</a:t>
            </a:r>
            <a:r>
              <a:rPr lang="nl-NL" sz="675" i="1" dirty="0">
                <a:latin typeface="Baskerville Old Face" charset="0"/>
                <a:ea typeface="Baskerville Old Face" charset="0"/>
                <a:cs typeface="Baskerville Old Face" charset="0"/>
              </a:rPr>
              <a:t>ADHD is a </a:t>
            </a:r>
            <a:r>
              <a:rPr lang="nl-NL" sz="675" i="1" dirty="0" err="1">
                <a:latin typeface="Baskerville Old Face" charset="0"/>
                <a:ea typeface="Baskerville Old Face" charset="0"/>
                <a:cs typeface="Baskerville Old Face" charset="0"/>
              </a:rPr>
              <a:t>psychiatric</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problem</a:t>
            </a:r>
            <a:r>
              <a:rPr lang="nl-NL" sz="675" i="1" dirty="0">
                <a:latin typeface="Baskerville Old Face" charset="0"/>
                <a:ea typeface="Baskerville Old Face" charset="0"/>
                <a:cs typeface="Baskerville Old Face" charset="0"/>
              </a:rPr>
              <a:t> ….., </a:t>
            </a:r>
            <a:r>
              <a:rPr lang="nl-NL" sz="675" i="1" dirty="0" err="1">
                <a:latin typeface="Baskerville Old Face" charset="0"/>
                <a:ea typeface="Baskerville Old Face" charset="0"/>
                <a:cs typeface="Baskerville Old Face" charset="0"/>
              </a:rPr>
              <a:t>it’s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not</a:t>
            </a:r>
            <a:r>
              <a:rPr lang="nl-NL" sz="675" i="1" dirty="0">
                <a:latin typeface="Baskerville Old Face" charset="0"/>
                <a:ea typeface="Baskerville Old Face" charset="0"/>
                <a:cs typeface="Baskerville Old Face" charset="0"/>
              </a:rPr>
              <a:t> a matter of a </a:t>
            </a:r>
            <a:r>
              <a:rPr lang="nl-NL" sz="675" i="1" dirty="0" err="1">
                <a:latin typeface="Baskerville Old Face" charset="0"/>
                <a:ea typeface="Baskerville Old Face" charset="0"/>
                <a:cs typeface="Baskerville Old Face" charset="0"/>
              </a:rPr>
              <a:t>simple</a:t>
            </a:r>
            <a:r>
              <a:rPr lang="nl-NL" sz="675" i="1" dirty="0">
                <a:latin typeface="Baskerville Old Face" charset="0"/>
                <a:ea typeface="Baskerville Old Face" charset="0"/>
                <a:cs typeface="Baskerville Old Face" charset="0"/>
              </a:rPr>
              <a:t> GP diagnosis </a:t>
            </a:r>
            <a:r>
              <a:rPr lang="nl-NL" sz="675" i="1" dirty="0" err="1">
                <a:latin typeface="Baskerville Old Face" charset="0"/>
                <a:ea typeface="Baskerville Old Face" charset="0"/>
                <a:cs typeface="Baskerville Old Face" charset="0"/>
              </a:rPr>
              <a:t>with</a:t>
            </a:r>
            <a:r>
              <a:rPr lang="nl-NL" sz="675" i="1" dirty="0">
                <a:latin typeface="Baskerville Old Face" charset="0"/>
                <a:ea typeface="Baskerville Old Face" charset="0"/>
                <a:cs typeface="Baskerville Old Face" charset="0"/>
              </a:rPr>
              <a:t> a </a:t>
            </a:r>
            <a:r>
              <a:rPr lang="nl-NL" sz="675" i="1" dirty="0" err="1">
                <a:latin typeface="Baskerville Old Face" charset="0"/>
                <a:ea typeface="Baskerville Old Face" charset="0"/>
                <a:cs typeface="Baskerville Old Face" charset="0"/>
              </a:rPr>
              <a:t>recipe</a:t>
            </a:r>
            <a:r>
              <a:rPr lang="nl-NL" sz="675" i="1" dirty="0">
                <a:latin typeface="Baskerville Old Face" charset="0"/>
                <a:ea typeface="Baskerville Old Face" charset="0"/>
                <a:cs typeface="Baskerville Old Face" charset="0"/>
              </a:rPr>
              <a:t>.</a:t>
            </a:r>
            <a:r>
              <a:rPr lang="nl-NL" sz="675" dirty="0">
                <a:latin typeface="Baskerville Old Face" charset="0"/>
                <a:ea typeface="Baskerville Old Face" charset="0"/>
                <a:cs typeface="Baskerville Old Face" charset="0"/>
              </a:rPr>
              <a:t>”</a:t>
            </a:r>
            <a:endParaRPr lang="en-US" sz="675" dirty="0">
              <a:latin typeface="Baskerville Old Face" charset="0"/>
              <a:ea typeface="Baskerville Old Face" charset="0"/>
              <a:cs typeface="Baskerville Old Face" charset="0"/>
            </a:endParaRPr>
          </a:p>
        </p:txBody>
      </p:sp>
      <p:sp>
        <p:nvSpPr>
          <p:cNvPr id="69" name="TextBox 68"/>
          <p:cNvSpPr txBox="1"/>
          <p:nvPr/>
        </p:nvSpPr>
        <p:spPr>
          <a:xfrm>
            <a:off x="5098935" y="1100268"/>
            <a:ext cx="2261455" cy="507831"/>
          </a:xfrm>
          <a:prstGeom prst="rect">
            <a:avLst/>
          </a:prstGeom>
          <a:noFill/>
        </p:spPr>
        <p:txBody>
          <a:bodyPr wrap="square" rtlCol="0">
            <a:spAutoFit/>
          </a:bodyPr>
          <a:lstStyle/>
          <a:p>
            <a:r>
              <a:rPr lang="nl-NL" sz="675" i="1" dirty="0">
                <a:latin typeface="Baskerville Old Face" charset="0"/>
                <a:ea typeface="Baskerville Old Face" charset="0"/>
                <a:cs typeface="Baskerville Old Face" charset="0"/>
              </a:rPr>
              <a:t>“ It is terrible </a:t>
            </a:r>
            <a:r>
              <a:rPr lang="nl-NL" sz="675" i="1" dirty="0" err="1">
                <a:latin typeface="Baskerville Old Face" charset="0"/>
                <a:ea typeface="Baskerville Old Face" charset="0"/>
                <a:cs typeface="Baskerville Old Face" charset="0"/>
              </a:rPr>
              <a:t>that</a:t>
            </a:r>
            <a:r>
              <a:rPr lang="nl-NL" sz="675" i="1" dirty="0">
                <a:latin typeface="Baskerville Old Face" charset="0"/>
                <a:ea typeface="Baskerville Old Face" charset="0"/>
                <a:cs typeface="Baskerville Old Face" charset="0"/>
              </a:rPr>
              <a:t> a </a:t>
            </a:r>
            <a:r>
              <a:rPr lang="nl-NL" sz="675" i="1" dirty="0" err="1">
                <a:latin typeface="Baskerville Old Face" charset="0"/>
                <a:ea typeface="Baskerville Old Face" charset="0"/>
                <a:cs typeface="Baskerville Old Face" charset="0"/>
              </a:rPr>
              <a:t>child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gets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that</a:t>
            </a:r>
            <a:r>
              <a:rPr lang="nl-NL" sz="675" i="1" dirty="0">
                <a:latin typeface="Baskerville Old Face" charset="0"/>
                <a:ea typeface="Baskerville Old Face" charset="0"/>
                <a:cs typeface="Baskerville Old Face" charset="0"/>
              </a:rPr>
              <a:t> diagnosis </a:t>
            </a:r>
            <a:r>
              <a:rPr lang="nl-NL" sz="675" i="1" dirty="0" err="1">
                <a:latin typeface="Baskerville Old Face" charset="0"/>
                <a:ea typeface="Baskerville Old Face" charset="0"/>
                <a:cs typeface="Baskerville Old Face" charset="0"/>
              </a:rPr>
              <a:t>and</a:t>
            </a:r>
            <a:r>
              <a:rPr lang="nl-NL" sz="675" i="1" dirty="0">
                <a:latin typeface="Baskerville Old Face" charset="0"/>
                <a:ea typeface="Baskerville Old Face" charset="0"/>
                <a:cs typeface="Baskerville Old Face" charset="0"/>
              </a:rPr>
              <a:t> is </a:t>
            </a:r>
            <a:r>
              <a:rPr lang="nl-NL" sz="675" i="1" dirty="0" err="1">
                <a:latin typeface="Baskerville Old Face" charset="0"/>
                <a:ea typeface="Baskerville Old Face" charset="0"/>
                <a:cs typeface="Baskerville Old Face" charset="0"/>
              </a:rPr>
              <a:t>then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tied</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to</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medication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for</a:t>
            </a:r>
            <a:r>
              <a:rPr lang="nl-NL" sz="675" i="1" dirty="0">
                <a:latin typeface="Baskerville Old Face" charset="0"/>
                <a:ea typeface="Baskerville Old Face" charset="0"/>
                <a:cs typeface="Baskerville Old Face" charset="0"/>
              </a:rPr>
              <a:t> his or her </a:t>
            </a:r>
            <a:r>
              <a:rPr lang="nl-NL" sz="675" i="1" dirty="0" err="1">
                <a:latin typeface="Baskerville Old Face" charset="0"/>
                <a:ea typeface="Baskerville Old Face" charset="0"/>
                <a:cs typeface="Baskerville Old Face" charset="0"/>
              </a:rPr>
              <a:t>whole</a:t>
            </a:r>
            <a:r>
              <a:rPr lang="nl-NL" sz="675" i="1" dirty="0">
                <a:latin typeface="Baskerville Old Face" charset="0"/>
                <a:ea typeface="Baskerville Old Face" charset="0"/>
                <a:cs typeface="Baskerville Old Face" charset="0"/>
              </a:rPr>
              <a:t> life.</a:t>
            </a:r>
            <a:r>
              <a:rPr lang="nl-NL" sz="675" dirty="0">
                <a:latin typeface="Baskerville Old Face" charset="0"/>
                <a:ea typeface="Baskerville Old Face" charset="0"/>
                <a:cs typeface="Baskerville Old Face" charset="0"/>
              </a:rPr>
              <a:t>”</a:t>
            </a:r>
            <a:r>
              <a:rPr lang="nl-NL" sz="675" i="1" dirty="0">
                <a:latin typeface="Baskerville Old Face" charset="0"/>
                <a:ea typeface="Baskerville Old Face" charset="0"/>
                <a:cs typeface="Baskerville Old Face" charset="0"/>
              </a:rPr>
              <a:t>… “The person is </a:t>
            </a:r>
            <a:r>
              <a:rPr lang="nl-NL" sz="675" i="1" dirty="0" err="1">
                <a:latin typeface="Baskerville Old Face" charset="0"/>
                <a:ea typeface="Baskerville Old Face" charset="0"/>
                <a:cs typeface="Baskerville Old Face" charset="0"/>
              </a:rPr>
              <a:t>perceived</a:t>
            </a:r>
            <a:r>
              <a:rPr lang="nl-NL" sz="675" i="1" dirty="0">
                <a:latin typeface="Baskerville Old Face" charset="0"/>
                <a:ea typeface="Baskerville Old Face" charset="0"/>
                <a:cs typeface="Baskerville Old Face" charset="0"/>
              </a:rPr>
              <a:t> through a ADHD </a:t>
            </a:r>
            <a:r>
              <a:rPr lang="nl-NL" sz="675" i="1" dirty="0" err="1">
                <a:latin typeface="Baskerville Old Face" charset="0"/>
                <a:ea typeface="Baskerville Old Face" charset="0"/>
                <a:cs typeface="Baskerville Old Face" charset="0"/>
              </a:rPr>
              <a:t>lense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impacting</a:t>
            </a:r>
            <a:r>
              <a:rPr lang="nl-NL" sz="675" i="1" dirty="0">
                <a:latin typeface="Baskerville Old Face" charset="0"/>
                <a:ea typeface="Baskerville Old Face" charset="0"/>
                <a:cs typeface="Baskerville Old Face" charset="0"/>
              </a:rPr>
              <a:t> his or </a:t>
            </a:r>
            <a:r>
              <a:rPr lang="nl-NL" sz="675" i="1" dirty="0" err="1">
                <a:latin typeface="Baskerville Old Face" charset="0"/>
                <a:ea typeface="Baskerville Old Face" charset="0"/>
                <a:cs typeface="Baskerville Old Face" charset="0"/>
              </a:rPr>
              <a:t>her’s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identity</a:t>
            </a:r>
            <a:r>
              <a:rPr lang="nl-NL" sz="675" i="1" dirty="0">
                <a:latin typeface="Baskerville Old Face" charset="0"/>
                <a:ea typeface="Baskerville Old Face" charset="0"/>
                <a:cs typeface="Baskerville Old Face" charset="0"/>
              </a:rPr>
              <a:t> development.</a:t>
            </a:r>
            <a:r>
              <a:rPr lang="nl-NL" sz="675" dirty="0">
                <a:latin typeface="Baskerville Old Face" charset="0"/>
                <a:ea typeface="Baskerville Old Face" charset="0"/>
                <a:cs typeface="Baskerville Old Face" charset="0"/>
              </a:rPr>
              <a:t>”</a:t>
            </a:r>
            <a:endParaRPr lang="en-US" sz="675" dirty="0">
              <a:latin typeface="Baskerville Old Face" charset="0"/>
              <a:ea typeface="Baskerville Old Face" charset="0"/>
              <a:cs typeface="Baskerville Old Face" charset="0"/>
            </a:endParaRPr>
          </a:p>
        </p:txBody>
      </p:sp>
      <p:sp>
        <p:nvSpPr>
          <p:cNvPr id="70" name="TextBox 69"/>
          <p:cNvSpPr txBox="1"/>
          <p:nvPr/>
        </p:nvSpPr>
        <p:spPr>
          <a:xfrm>
            <a:off x="5104874" y="764786"/>
            <a:ext cx="2338819" cy="403957"/>
          </a:xfrm>
          <a:prstGeom prst="rect">
            <a:avLst/>
          </a:prstGeom>
          <a:noFill/>
        </p:spPr>
        <p:txBody>
          <a:bodyPr wrap="square" rtlCol="0">
            <a:spAutoFit/>
          </a:bodyPr>
          <a:lstStyle/>
          <a:p>
            <a:r>
              <a:rPr lang="nl-NL" sz="675" i="1" dirty="0">
                <a:latin typeface="Baskerville Old Face" charset="0"/>
                <a:ea typeface="Baskerville Old Face" charset="0"/>
                <a:cs typeface="Baskerville Old Face" charset="0"/>
              </a:rPr>
              <a:t>“</a:t>
            </a:r>
            <a:r>
              <a:rPr lang="nl-NL" sz="675" i="1" dirty="0" err="1">
                <a:latin typeface="Baskerville Old Face" charset="0"/>
                <a:ea typeface="Baskerville Old Face" charset="0"/>
                <a:cs typeface="Baskerville Old Face" charset="0"/>
              </a:rPr>
              <a:t>Crucial</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with</a:t>
            </a:r>
            <a:r>
              <a:rPr lang="nl-NL" sz="675" i="1" dirty="0">
                <a:latin typeface="Baskerville Old Face" charset="0"/>
                <a:ea typeface="Baskerville Old Face" charset="0"/>
                <a:cs typeface="Baskerville Old Face" charset="0"/>
              </a:rPr>
              <a:t> ADHD, </a:t>
            </a:r>
            <a:r>
              <a:rPr lang="nl-NL" sz="675" i="1" dirty="0" err="1">
                <a:latin typeface="Baskerville Old Face" charset="0"/>
                <a:ea typeface="Baskerville Old Face" charset="0"/>
                <a:cs typeface="Baskerville Old Face" charset="0"/>
              </a:rPr>
              <a:t>which</a:t>
            </a:r>
            <a:r>
              <a:rPr lang="nl-NL" sz="675" i="1" dirty="0">
                <a:latin typeface="Baskerville Old Face" charset="0"/>
                <a:ea typeface="Baskerville Old Face" charset="0"/>
                <a:cs typeface="Baskerville Old Face" charset="0"/>
              </a:rPr>
              <a:t> is </a:t>
            </a:r>
            <a:r>
              <a:rPr lang="nl-NL" sz="675" i="1" dirty="0" err="1">
                <a:latin typeface="Baskerville Old Face" charset="0"/>
                <a:ea typeface="Baskerville Old Face" charset="0"/>
                <a:cs typeface="Baskerville Old Face" charset="0"/>
              </a:rPr>
              <a:t>often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forgotten</a:t>
            </a:r>
            <a:r>
              <a:rPr lang="nl-NL" sz="675" i="1" dirty="0">
                <a:latin typeface="Baskerville Old Face" charset="0"/>
                <a:ea typeface="Baskerville Old Face" charset="0"/>
                <a:cs typeface="Baskerville Old Face" charset="0"/>
              </a:rPr>
              <a:t>, is </a:t>
            </a:r>
            <a:r>
              <a:rPr lang="nl-NL" sz="675" i="1" dirty="0" err="1">
                <a:latin typeface="Baskerville Old Face" charset="0"/>
                <a:ea typeface="Baskerville Old Face" charset="0"/>
                <a:cs typeface="Baskerville Old Face" charset="0"/>
              </a:rPr>
              <a:t>dysfunctioning</a:t>
            </a:r>
            <a:r>
              <a:rPr lang="nl-NL" sz="675" i="1" dirty="0">
                <a:latin typeface="Baskerville Old Face" charset="0"/>
                <a:ea typeface="Baskerville Old Face" charset="0"/>
                <a:cs typeface="Baskerville Old Face" charset="0"/>
              </a:rPr>
              <a:t>… Both at </a:t>
            </a:r>
            <a:r>
              <a:rPr lang="nl-NL" sz="675" i="1" dirty="0" err="1">
                <a:latin typeface="Baskerville Old Face" charset="0"/>
                <a:ea typeface="Baskerville Old Face" charset="0"/>
                <a:cs typeface="Baskerville Old Face" charset="0"/>
              </a:rPr>
              <a:t>the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social</a:t>
            </a:r>
            <a:r>
              <a:rPr lang="nl-NL" sz="675" i="1" dirty="0">
                <a:latin typeface="Baskerville Old Face" charset="0"/>
                <a:ea typeface="Baskerville Old Face" charset="0"/>
                <a:cs typeface="Baskerville Old Face" charset="0"/>
              </a:rPr>
              <a:t>, as wel as </a:t>
            </a:r>
            <a:r>
              <a:rPr lang="nl-NL" sz="675" i="1" dirty="0" err="1">
                <a:latin typeface="Baskerville Old Face" charset="0"/>
                <a:ea typeface="Baskerville Old Face" charset="0"/>
                <a:cs typeface="Baskerville Old Face" charset="0"/>
              </a:rPr>
              <a:t>the</a:t>
            </a:r>
            <a:r>
              <a:rPr lang="nl-NL" sz="675" i="1" dirty="0">
                <a:latin typeface="Baskerville Old Face" charset="0"/>
                <a:ea typeface="Baskerville Old Face" charset="0"/>
                <a:cs typeface="Baskerville Old Face" charset="0"/>
              </a:rPr>
              <a:t> family as </a:t>
            </a:r>
            <a:r>
              <a:rPr lang="nl-NL" sz="675" i="1" dirty="0" err="1">
                <a:latin typeface="Baskerville Old Face" charset="0"/>
                <a:ea typeface="Baskerville Old Face" charset="0"/>
                <a:cs typeface="Baskerville Old Face" charset="0"/>
              </a:rPr>
              <a:t>the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educational</a:t>
            </a:r>
            <a:r>
              <a:rPr lang="nl-NL" sz="675" i="1" dirty="0">
                <a:latin typeface="Baskerville Old Face" charset="0"/>
                <a:ea typeface="Baskerville Old Face" charset="0"/>
                <a:cs typeface="Baskerville Old Face" charset="0"/>
              </a:rPr>
              <a:t> level.</a:t>
            </a:r>
            <a:r>
              <a:rPr lang="nl-NL" sz="675" dirty="0">
                <a:latin typeface="Baskerville Old Face" charset="0"/>
                <a:ea typeface="Baskerville Old Face" charset="0"/>
                <a:cs typeface="Baskerville Old Face" charset="0"/>
              </a:rPr>
              <a:t>”</a:t>
            </a:r>
            <a:endParaRPr lang="en-US" sz="675" dirty="0">
              <a:latin typeface="Baskerville Old Face" charset="0"/>
              <a:ea typeface="Baskerville Old Face" charset="0"/>
              <a:cs typeface="Baskerville Old Face" charset="0"/>
            </a:endParaRPr>
          </a:p>
        </p:txBody>
      </p:sp>
      <p:sp>
        <p:nvSpPr>
          <p:cNvPr id="71" name="TextBox 70"/>
          <p:cNvSpPr txBox="1"/>
          <p:nvPr/>
        </p:nvSpPr>
        <p:spPr>
          <a:xfrm>
            <a:off x="5078471" y="2066201"/>
            <a:ext cx="2212932" cy="300082"/>
          </a:xfrm>
          <a:prstGeom prst="rect">
            <a:avLst/>
          </a:prstGeom>
          <a:noFill/>
        </p:spPr>
        <p:txBody>
          <a:bodyPr wrap="square" rtlCol="0">
            <a:spAutoFit/>
          </a:bodyPr>
          <a:lstStyle/>
          <a:p>
            <a:r>
              <a:rPr lang="nl-NL" sz="675" i="1" dirty="0">
                <a:latin typeface="Baskerville Old Face" charset="0"/>
                <a:ea typeface="Baskerville Old Face" charset="0"/>
                <a:cs typeface="Baskerville Old Face" charset="0"/>
              </a:rPr>
              <a:t> “The trend of </a:t>
            </a:r>
            <a:r>
              <a:rPr lang="nl-NL" sz="675" i="1" dirty="0" err="1">
                <a:latin typeface="Baskerville Old Face" charset="0"/>
                <a:ea typeface="Baskerville Old Face" charset="0"/>
                <a:cs typeface="Baskerville Old Face" charset="0"/>
              </a:rPr>
              <a:t>using</a:t>
            </a:r>
            <a:r>
              <a:rPr lang="nl-NL" sz="675" i="1" dirty="0">
                <a:latin typeface="Baskerville Old Face" charset="0"/>
                <a:ea typeface="Baskerville Old Face" charset="0"/>
                <a:cs typeface="Baskerville Old Face" charset="0"/>
              </a:rPr>
              <a:t> MPH </a:t>
            </a:r>
            <a:r>
              <a:rPr lang="nl-NL" sz="675" i="1" dirty="0" err="1">
                <a:latin typeface="Baskerville Old Face" charset="0"/>
                <a:ea typeface="Baskerville Old Face" charset="0"/>
                <a:cs typeface="Baskerville Old Face" charset="0"/>
              </a:rPr>
              <a:t>demonstrates</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the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medicalization</a:t>
            </a:r>
            <a:r>
              <a:rPr lang="nl-NL" sz="675" i="1" dirty="0">
                <a:latin typeface="Baskerville Old Face" charset="0"/>
                <a:ea typeface="Baskerville Old Face" charset="0"/>
                <a:cs typeface="Baskerville Old Face" charset="0"/>
              </a:rPr>
              <a:t> of modern society.”</a:t>
            </a:r>
            <a:endParaRPr lang="en-US" sz="675" i="1" dirty="0">
              <a:latin typeface="Baskerville Old Face" charset="0"/>
              <a:ea typeface="Baskerville Old Face" charset="0"/>
              <a:cs typeface="Baskerville Old Face" charset="0"/>
            </a:endParaRPr>
          </a:p>
        </p:txBody>
      </p:sp>
      <p:sp>
        <p:nvSpPr>
          <p:cNvPr id="76" name="TextBox 75"/>
          <p:cNvSpPr txBox="1"/>
          <p:nvPr/>
        </p:nvSpPr>
        <p:spPr>
          <a:xfrm>
            <a:off x="5104171" y="3848256"/>
            <a:ext cx="2212932" cy="196208"/>
          </a:xfrm>
          <a:prstGeom prst="rect">
            <a:avLst/>
          </a:prstGeom>
          <a:noFill/>
        </p:spPr>
        <p:txBody>
          <a:bodyPr wrap="square" rtlCol="0">
            <a:spAutoFit/>
          </a:bodyPr>
          <a:lstStyle/>
          <a:p>
            <a:r>
              <a:rPr lang="nl-NL" sz="675" dirty="0">
                <a:latin typeface="Baskerville Old Face" charset="0"/>
                <a:ea typeface="Baskerville Old Face" charset="0"/>
                <a:cs typeface="Baskerville Old Face" charset="0"/>
              </a:rPr>
              <a:t>“</a:t>
            </a:r>
            <a:r>
              <a:rPr lang="nl-NL" sz="675" i="1" dirty="0">
                <a:latin typeface="Baskerville Old Face" charset="0"/>
                <a:ea typeface="Baskerville Old Face" charset="0"/>
                <a:cs typeface="Baskerville Old Face" charset="0"/>
              </a:rPr>
              <a:t>Ritalin </a:t>
            </a:r>
            <a:r>
              <a:rPr lang="nl-NL" sz="675" i="1" dirty="0" err="1">
                <a:latin typeface="Baskerville Old Face" charset="0"/>
                <a:ea typeface="Baskerville Old Face" charset="0"/>
                <a:cs typeface="Baskerville Old Face" charset="0"/>
              </a:rPr>
              <a:t>usage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can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be</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perceived</a:t>
            </a:r>
            <a:r>
              <a:rPr lang="nl-NL" sz="675" i="1" dirty="0">
                <a:latin typeface="Baskerville Old Face" charset="0"/>
                <a:ea typeface="Baskerville Old Face" charset="0"/>
                <a:cs typeface="Baskerville Old Face" charset="0"/>
              </a:rPr>
              <a:t> as doping </a:t>
            </a:r>
            <a:r>
              <a:rPr lang="nl-NL" sz="675" i="1" dirty="0" err="1">
                <a:latin typeface="Baskerville Old Face" charset="0"/>
                <a:ea typeface="Baskerville Old Face" charset="0"/>
                <a:cs typeface="Baskerville Old Face" charset="0"/>
              </a:rPr>
              <a:t>within</a:t>
            </a:r>
            <a:r>
              <a:rPr lang="nl-NL" sz="675" i="1" dirty="0">
                <a:latin typeface="Baskerville Old Face" charset="0"/>
                <a:ea typeface="Baskerville Old Face" charset="0"/>
                <a:cs typeface="Baskerville Old Face" charset="0"/>
              </a:rPr>
              <a:t> </a:t>
            </a:r>
            <a:r>
              <a:rPr lang="nl-NL" sz="675" i="1" dirty="0" err="1">
                <a:latin typeface="Baskerville Old Face" charset="0"/>
                <a:ea typeface="Baskerville Old Face" charset="0"/>
                <a:cs typeface="Baskerville Old Face" charset="0"/>
              </a:rPr>
              <a:t>studying</a:t>
            </a:r>
            <a:r>
              <a:rPr lang="nl-NL" sz="675" i="1" dirty="0">
                <a:latin typeface="Baskerville Old Face" charset="0"/>
                <a:ea typeface="Baskerville Old Face" charset="0"/>
                <a:cs typeface="Baskerville Old Face" charset="0"/>
              </a:rPr>
              <a:t>.</a:t>
            </a:r>
            <a:r>
              <a:rPr lang="nl-NL" sz="675" dirty="0">
                <a:latin typeface="Baskerville Old Face" charset="0"/>
                <a:ea typeface="Baskerville Old Face" charset="0"/>
                <a:cs typeface="Baskerville Old Face" charset="0"/>
              </a:rPr>
              <a:t>”</a:t>
            </a:r>
            <a:endParaRPr lang="en-US" sz="675" dirty="0">
              <a:latin typeface="Baskerville Old Face" charset="0"/>
              <a:ea typeface="Baskerville Old Face" charset="0"/>
              <a:cs typeface="Baskerville Old Face" charset="0"/>
            </a:endParaRPr>
          </a:p>
        </p:txBody>
      </p:sp>
      <p:pic>
        <p:nvPicPr>
          <p:cNvPr id="162" name="Afbeelding 161"/>
          <p:cNvPicPr>
            <a:picLocks noChangeAspect="1"/>
          </p:cNvPicPr>
          <p:nvPr/>
        </p:nvPicPr>
        <p:blipFill rotWithShape="1">
          <a:blip r:embed="rId3"/>
          <a:srcRect l="19927" r="18397" b="2"/>
          <a:stretch/>
        </p:blipFill>
        <p:spPr>
          <a:xfrm>
            <a:off x="7410207" y="3271023"/>
            <a:ext cx="1733793" cy="1883423"/>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grpSp>
        <p:nvGrpSpPr>
          <p:cNvPr id="163" name="Groeperen 162"/>
          <p:cNvGrpSpPr/>
          <p:nvPr/>
        </p:nvGrpSpPr>
        <p:grpSpPr>
          <a:xfrm>
            <a:off x="2260829" y="897301"/>
            <a:ext cx="2814040" cy="4192011"/>
            <a:chOff x="3005064" y="1304988"/>
            <a:chExt cx="3753031" cy="5590804"/>
          </a:xfrm>
        </p:grpSpPr>
        <p:sp>
          <p:nvSpPr>
            <p:cNvPr id="164" name="Rounded Rectangle 22"/>
            <p:cNvSpPr/>
            <p:nvPr/>
          </p:nvSpPr>
          <p:spPr>
            <a:xfrm>
              <a:off x="3009919" y="2028968"/>
              <a:ext cx="1368152" cy="90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solidFill>
                    <a:schemeClr val="accent1">
                      <a:lumMod val="50000"/>
                    </a:schemeClr>
                  </a:solidFill>
                  <a:latin typeface="Baskerville Old Face" charset="0"/>
                  <a:ea typeface="Baskerville Old Face" charset="0"/>
                  <a:cs typeface="Baskerville Old Face" charset="0"/>
                </a:rPr>
                <a:t>General</a:t>
              </a:r>
            </a:p>
            <a:p>
              <a:pPr algn="ctr"/>
              <a:r>
                <a:rPr lang="nl-NL" sz="1050" dirty="0">
                  <a:solidFill>
                    <a:schemeClr val="accent1">
                      <a:lumMod val="50000"/>
                    </a:schemeClr>
                  </a:solidFill>
                  <a:latin typeface="Baskerville Old Face" charset="0"/>
                  <a:ea typeface="Baskerville Old Face" charset="0"/>
                  <a:cs typeface="Baskerville Old Face" charset="0"/>
                </a:rPr>
                <a:t>Practitioner</a:t>
              </a:r>
              <a:endParaRPr lang="en-US" sz="1050" dirty="0">
                <a:solidFill>
                  <a:schemeClr val="accent1">
                    <a:lumMod val="50000"/>
                  </a:schemeClr>
                </a:solidFill>
                <a:latin typeface="Baskerville Old Face" charset="0"/>
                <a:ea typeface="Baskerville Old Face" charset="0"/>
                <a:cs typeface="Baskerville Old Face" charset="0"/>
              </a:endParaRPr>
            </a:p>
          </p:txBody>
        </p:sp>
        <p:sp>
          <p:nvSpPr>
            <p:cNvPr id="165" name="Rounded Rectangle 23"/>
            <p:cNvSpPr/>
            <p:nvPr/>
          </p:nvSpPr>
          <p:spPr>
            <a:xfrm>
              <a:off x="3011181" y="3704581"/>
              <a:ext cx="1368152" cy="90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solidFill>
                    <a:schemeClr val="accent1">
                      <a:lumMod val="50000"/>
                    </a:schemeClr>
                  </a:solidFill>
                  <a:latin typeface="Baskerville Old Face" charset="0"/>
                  <a:ea typeface="Baskerville Old Face" charset="0"/>
                  <a:cs typeface="Baskerville Old Face" charset="0"/>
                </a:rPr>
                <a:t>Psychiatrist</a:t>
              </a:r>
              <a:endParaRPr lang="en-US" sz="1050" dirty="0">
                <a:solidFill>
                  <a:schemeClr val="accent1">
                    <a:lumMod val="50000"/>
                  </a:schemeClr>
                </a:solidFill>
                <a:latin typeface="Baskerville Old Face" charset="0"/>
                <a:ea typeface="Baskerville Old Face" charset="0"/>
                <a:cs typeface="Baskerville Old Face" charset="0"/>
              </a:endParaRPr>
            </a:p>
          </p:txBody>
        </p:sp>
        <p:sp>
          <p:nvSpPr>
            <p:cNvPr id="166" name="Rounded Rectangle 24"/>
            <p:cNvSpPr/>
            <p:nvPr/>
          </p:nvSpPr>
          <p:spPr>
            <a:xfrm>
              <a:off x="3005064" y="5187754"/>
              <a:ext cx="1368152" cy="9000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050" dirty="0">
                  <a:solidFill>
                    <a:schemeClr val="accent1">
                      <a:lumMod val="50000"/>
                    </a:schemeClr>
                  </a:solidFill>
                  <a:latin typeface="Baskerville Old Face" charset="0"/>
                  <a:ea typeface="Baskerville Old Face" charset="0"/>
                  <a:cs typeface="Baskerville Old Face" charset="0"/>
                </a:rPr>
                <a:t>Student</a:t>
              </a:r>
            </a:p>
            <a:p>
              <a:pPr algn="ctr"/>
              <a:r>
                <a:rPr lang="nl-NL" sz="1050" dirty="0" err="1">
                  <a:solidFill>
                    <a:schemeClr val="accent1">
                      <a:lumMod val="50000"/>
                    </a:schemeClr>
                  </a:solidFill>
                  <a:latin typeface="Baskerville Old Face" charset="0"/>
                  <a:ea typeface="Baskerville Old Face" charset="0"/>
                  <a:cs typeface="Baskerville Old Face" charset="0"/>
                </a:rPr>
                <a:t>psychologist</a:t>
              </a:r>
              <a:endParaRPr lang="nl-NL" sz="1050" dirty="0">
                <a:solidFill>
                  <a:schemeClr val="accent1">
                    <a:lumMod val="50000"/>
                  </a:schemeClr>
                </a:solidFill>
                <a:latin typeface="Baskerville Old Face" charset="0"/>
                <a:ea typeface="Baskerville Old Face" charset="0"/>
                <a:cs typeface="Baskerville Old Face" charset="0"/>
              </a:endParaRPr>
            </a:p>
          </p:txBody>
        </p:sp>
        <p:sp>
          <p:nvSpPr>
            <p:cNvPr id="167" name="Right Arrow 11"/>
            <p:cNvSpPr/>
            <p:nvPr/>
          </p:nvSpPr>
          <p:spPr>
            <a:xfrm>
              <a:off x="5485519" y="3998409"/>
              <a:ext cx="360040" cy="31802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68" name="Right Arrow 35"/>
            <p:cNvSpPr/>
            <p:nvPr/>
          </p:nvSpPr>
          <p:spPr>
            <a:xfrm>
              <a:off x="4441403" y="4003038"/>
              <a:ext cx="360040" cy="31802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69" name="Right Arrow 36"/>
            <p:cNvSpPr/>
            <p:nvPr/>
          </p:nvSpPr>
          <p:spPr>
            <a:xfrm>
              <a:off x="4441403" y="5478744"/>
              <a:ext cx="360040" cy="31802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0" name="Oval 15"/>
            <p:cNvSpPr/>
            <p:nvPr/>
          </p:nvSpPr>
          <p:spPr>
            <a:xfrm>
              <a:off x="4858010" y="1696460"/>
              <a:ext cx="648072" cy="2520000"/>
            </a:xfrm>
            <a:prstGeom prst="ellipse">
              <a:avLst/>
            </a:prstGeom>
            <a:solidFill>
              <a:schemeClr val="accent1">
                <a:lumMod val="20000"/>
                <a:lumOff val="80000"/>
                <a:alpha val="3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1" name="Oval 38"/>
            <p:cNvSpPr/>
            <p:nvPr/>
          </p:nvSpPr>
          <p:spPr>
            <a:xfrm>
              <a:off x="4858010" y="3915624"/>
              <a:ext cx="648072" cy="2520000"/>
            </a:xfrm>
            <a:prstGeom prst="ellipse">
              <a:avLst/>
            </a:prstGeom>
            <a:solidFill>
              <a:schemeClr val="accent1">
                <a:lumMod val="20000"/>
                <a:lumOff val="80000"/>
                <a:alpha val="3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2" name="TextBox 39"/>
            <p:cNvSpPr txBox="1"/>
            <p:nvPr/>
          </p:nvSpPr>
          <p:spPr>
            <a:xfrm>
              <a:off x="4788488" y="2798537"/>
              <a:ext cx="778621" cy="631106"/>
            </a:xfrm>
            <a:prstGeom prst="rect">
              <a:avLst/>
            </a:prstGeom>
            <a:noFill/>
          </p:spPr>
          <p:txBody>
            <a:bodyPr wrap="none" rtlCol="0">
              <a:spAutoFit/>
            </a:bodyPr>
            <a:lstStyle/>
            <a:p>
              <a:pPr algn="ctr"/>
              <a:r>
                <a:rPr lang="nl-NL" sz="825" dirty="0" err="1">
                  <a:solidFill>
                    <a:schemeClr val="accent1">
                      <a:lumMod val="50000"/>
                    </a:schemeClr>
                  </a:solidFill>
                  <a:latin typeface="Baskerville Old Face" charset="0"/>
                  <a:ea typeface="Baskerville Old Face" charset="0"/>
                  <a:cs typeface="Baskerville Old Face" charset="0"/>
                </a:rPr>
                <a:t>Urgency</a:t>
              </a:r>
              <a:r>
                <a:rPr lang="nl-NL" sz="825" dirty="0">
                  <a:solidFill>
                    <a:schemeClr val="accent1">
                      <a:lumMod val="50000"/>
                    </a:schemeClr>
                  </a:solidFill>
                  <a:latin typeface="Baskerville Old Face" charset="0"/>
                  <a:ea typeface="Baskerville Old Face" charset="0"/>
                  <a:cs typeface="Baskerville Old Face" charset="0"/>
                </a:rPr>
                <a:t> </a:t>
              </a:r>
            </a:p>
            <a:p>
              <a:pPr algn="ctr"/>
              <a:r>
                <a:rPr lang="nl-NL" sz="825" dirty="0">
                  <a:solidFill>
                    <a:schemeClr val="accent1">
                      <a:lumMod val="50000"/>
                    </a:schemeClr>
                  </a:solidFill>
                  <a:latin typeface="Baskerville Old Face" charset="0"/>
                  <a:ea typeface="Baskerville Old Face" charset="0"/>
                  <a:cs typeface="Baskerville Old Face" charset="0"/>
                </a:rPr>
                <a:t>of </a:t>
              </a:r>
            </a:p>
            <a:p>
              <a:pPr algn="ctr"/>
              <a:r>
                <a:rPr lang="nl-NL" sz="825" dirty="0">
                  <a:solidFill>
                    <a:schemeClr val="accent1">
                      <a:lumMod val="50000"/>
                    </a:schemeClr>
                  </a:solidFill>
                  <a:latin typeface="Baskerville Old Face" charset="0"/>
                  <a:ea typeface="Baskerville Old Face" charset="0"/>
                  <a:cs typeface="Baskerville Old Face" charset="0"/>
                </a:rPr>
                <a:t>treatment</a:t>
              </a:r>
              <a:endParaRPr lang="en-US" sz="825" dirty="0">
                <a:solidFill>
                  <a:schemeClr val="accent1">
                    <a:lumMod val="50000"/>
                  </a:schemeClr>
                </a:solidFill>
                <a:latin typeface="Baskerville Old Face" charset="0"/>
                <a:ea typeface="Baskerville Old Face" charset="0"/>
                <a:cs typeface="Baskerville Old Face" charset="0"/>
              </a:endParaRPr>
            </a:p>
          </p:txBody>
        </p:sp>
        <p:sp>
          <p:nvSpPr>
            <p:cNvPr id="173" name="TextBox 42"/>
            <p:cNvSpPr txBox="1"/>
            <p:nvPr/>
          </p:nvSpPr>
          <p:spPr>
            <a:xfrm>
              <a:off x="4770797" y="4862983"/>
              <a:ext cx="838482" cy="631106"/>
            </a:xfrm>
            <a:prstGeom prst="rect">
              <a:avLst/>
            </a:prstGeom>
            <a:noFill/>
          </p:spPr>
          <p:txBody>
            <a:bodyPr wrap="none" rtlCol="0">
              <a:spAutoFit/>
            </a:bodyPr>
            <a:lstStyle/>
            <a:p>
              <a:pPr algn="ctr"/>
              <a:r>
                <a:rPr lang="nl-NL" sz="825" dirty="0">
                  <a:solidFill>
                    <a:schemeClr val="accent1">
                      <a:lumMod val="50000"/>
                    </a:schemeClr>
                  </a:solidFill>
                  <a:latin typeface="Baskerville Old Face" charset="0"/>
                  <a:ea typeface="Baskerville Old Face" charset="0"/>
                  <a:cs typeface="Baskerville Old Face" charset="0"/>
                </a:rPr>
                <a:t>Treatment</a:t>
              </a:r>
            </a:p>
            <a:p>
              <a:pPr algn="ctr"/>
              <a:r>
                <a:rPr lang="nl-NL" sz="825" dirty="0" err="1">
                  <a:solidFill>
                    <a:schemeClr val="accent1">
                      <a:lumMod val="50000"/>
                    </a:schemeClr>
                  </a:solidFill>
                  <a:latin typeface="Baskerville Old Face" charset="0"/>
                  <a:ea typeface="Baskerville Old Face" charset="0"/>
                  <a:cs typeface="Baskerville Old Face" charset="0"/>
                </a:rPr>
                <a:t>With</a:t>
              </a:r>
              <a:r>
                <a:rPr lang="nl-NL" sz="825" dirty="0">
                  <a:solidFill>
                    <a:schemeClr val="accent1">
                      <a:lumMod val="50000"/>
                    </a:schemeClr>
                  </a:solidFill>
                  <a:latin typeface="Baskerville Old Face" charset="0"/>
                  <a:ea typeface="Baskerville Old Face" charset="0"/>
                  <a:cs typeface="Baskerville Old Face" charset="0"/>
                </a:rPr>
                <a:t> </a:t>
              </a:r>
            </a:p>
            <a:p>
              <a:pPr algn="ctr"/>
              <a:r>
                <a:rPr lang="nl-NL" sz="825" dirty="0">
                  <a:solidFill>
                    <a:schemeClr val="accent1">
                      <a:lumMod val="50000"/>
                    </a:schemeClr>
                  </a:solidFill>
                  <a:latin typeface="Baskerville Old Face" charset="0"/>
                  <a:ea typeface="Baskerville Old Face" charset="0"/>
                  <a:cs typeface="Baskerville Old Face" charset="0"/>
                </a:rPr>
                <a:t>MPH</a:t>
              </a:r>
              <a:endParaRPr lang="en-US" sz="825" dirty="0">
                <a:solidFill>
                  <a:schemeClr val="accent1">
                    <a:lumMod val="50000"/>
                  </a:schemeClr>
                </a:solidFill>
                <a:latin typeface="Baskerville Old Face" charset="0"/>
                <a:ea typeface="Baskerville Old Face" charset="0"/>
                <a:cs typeface="Baskerville Old Face" charset="0"/>
              </a:endParaRPr>
            </a:p>
          </p:txBody>
        </p:sp>
        <p:sp>
          <p:nvSpPr>
            <p:cNvPr id="174" name="Right Arrow 45"/>
            <p:cNvSpPr/>
            <p:nvPr/>
          </p:nvSpPr>
          <p:spPr>
            <a:xfrm>
              <a:off x="4441403" y="2391755"/>
              <a:ext cx="360040" cy="31802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5" name="Oval 46"/>
            <p:cNvSpPr/>
            <p:nvPr/>
          </p:nvSpPr>
          <p:spPr>
            <a:xfrm>
              <a:off x="5853630" y="1304988"/>
              <a:ext cx="864096" cy="849548"/>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6" name="Oval 50"/>
            <p:cNvSpPr/>
            <p:nvPr/>
          </p:nvSpPr>
          <p:spPr>
            <a:xfrm>
              <a:off x="5864766" y="3206574"/>
              <a:ext cx="864096" cy="849548"/>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7" name="Oval 51"/>
            <p:cNvSpPr/>
            <p:nvPr/>
          </p:nvSpPr>
          <p:spPr>
            <a:xfrm>
              <a:off x="5849615" y="6046244"/>
              <a:ext cx="864096" cy="849548"/>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8" name="Oval 52"/>
            <p:cNvSpPr/>
            <p:nvPr/>
          </p:nvSpPr>
          <p:spPr>
            <a:xfrm>
              <a:off x="5867909" y="5105435"/>
              <a:ext cx="864096" cy="849548"/>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79" name="Oval 53"/>
            <p:cNvSpPr/>
            <p:nvPr/>
          </p:nvSpPr>
          <p:spPr>
            <a:xfrm>
              <a:off x="5865144" y="4150853"/>
              <a:ext cx="864096" cy="849548"/>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80" name="Oval 54"/>
            <p:cNvSpPr/>
            <p:nvPr/>
          </p:nvSpPr>
          <p:spPr>
            <a:xfrm>
              <a:off x="5859298" y="2251027"/>
              <a:ext cx="864096" cy="849548"/>
            </a:xfrm>
            <a:prstGeom prst="ellipse">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solidFill>
                  <a:schemeClr val="accent1">
                    <a:lumMod val="50000"/>
                  </a:schemeClr>
                </a:solidFill>
                <a:latin typeface="Baskerville Old Face" charset="0"/>
                <a:ea typeface="Baskerville Old Face" charset="0"/>
                <a:cs typeface="Baskerville Old Face" charset="0"/>
              </a:endParaRPr>
            </a:p>
          </p:txBody>
        </p:sp>
        <p:sp>
          <p:nvSpPr>
            <p:cNvPr id="181" name="TextBox 57"/>
            <p:cNvSpPr txBox="1"/>
            <p:nvPr/>
          </p:nvSpPr>
          <p:spPr>
            <a:xfrm>
              <a:off x="5952402" y="3513965"/>
              <a:ext cx="740139" cy="277071"/>
            </a:xfrm>
            <a:prstGeom prst="rect">
              <a:avLst/>
            </a:prstGeom>
            <a:noFill/>
          </p:spPr>
          <p:txBody>
            <a:bodyPr wrap="none" rtlCol="0">
              <a:spAutoFit/>
            </a:bodyPr>
            <a:lstStyle/>
            <a:p>
              <a:r>
                <a:rPr lang="nl-NL" sz="750" dirty="0">
                  <a:solidFill>
                    <a:schemeClr val="accent1">
                      <a:lumMod val="50000"/>
                    </a:schemeClr>
                  </a:solidFill>
                  <a:latin typeface="Baskerville Old Face" charset="0"/>
                  <a:ea typeface="Baskerville Old Face" charset="0"/>
                  <a:cs typeface="Baskerville Old Face" charset="0"/>
                </a:rPr>
                <a:t>Diagnosis</a:t>
              </a:r>
              <a:endParaRPr lang="en-US" sz="750" dirty="0">
                <a:solidFill>
                  <a:schemeClr val="accent1">
                    <a:lumMod val="50000"/>
                  </a:schemeClr>
                </a:solidFill>
                <a:latin typeface="Baskerville Old Face" charset="0"/>
                <a:ea typeface="Baskerville Old Face" charset="0"/>
                <a:cs typeface="Baskerville Old Face" charset="0"/>
              </a:endParaRPr>
            </a:p>
          </p:txBody>
        </p:sp>
        <p:sp>
          <p:nvSpPr>
            <p:cNvPr id="182" name="TextBox 58"/>
            <p:cNvSpPr txBox="1"/>
            <p:nvPr/>
          </p:nvSpPr>
          <p:spPr>
            <a:xfrm>
              <a:off x="5940992" y="4418996"/>
              <a:ext cx="817103" cy="430999"/>
            </a:xfrm>
            <a:prstGeom prst="rect">
              <a:avLst/>
            </a:prstGeom>
            <a:noFill/>
          </p:spPr>
          <p:txBody>
            <a:bodyPr wrap="none" rtlCol="0">
              <a:spAutoFit/>
            </a:bodyPr>
            <a:lstStyle/>
            <a:p>
              <a:r>
                <a:rPr lang="nl-NL" sz="750" dirty="0" err="1">
                  <a:solidFill>
                    <a:schemeClr val="accent1">
                      <a:lumMod val="50000"/>
                    </a:schemeClr>
                  </a:solidFill>
                  <a:latin typeface="Baskerville Old Face" charset="0"/>
                  <a:ea typeface="Baskerville Old Face" charset="0"/>
                  <a:cs typeface="Baskerville Old Face" charset="0"/>
                </a:rPr>
                <a:t>Prescribing</a:t>
              </a:r>
              <a:endParaRPr lang="nl-NL" sz="750" dirty="0">
                <a:solidFill>
                  <a:schemeClr val="accent1">
                    <a:lumMod val="50000"/>
                  </a:schemeClr>
                </a:solidFill>
                <a:latin typeface="Baskerville Old Face" charset="0"/>
                <a:ea typeface="Baskerville Old Face" charset="0"/>
                <a:cs typeface="Baskerville Old Face" charset="0"/>
              </a:endParaRPr>
            </a:p>
            <a:p>
              <a:r>
                <a:rPr lang="nl-NL" sz="750" dirty="0">
                  <a:solidFill>
                    <a:schemeClr val="accent1">
                      <a:lumMod val="50000"/>
                    </a:schemeClr>
                  </a:solidFill>
                  <a:latin typeface="Baskerville Old Face" charset="0"/>
                  <a:ea typeface="Baskerville Old Face" charset="0"/>
                  <a:cs typeface="Baskerville Old Face" charset="0"/>
                </a:rPr>
                <a:t>(DSM)</a:t>
              </a:r>
              <a:endParaRPr lang="en-US" sz="750" dirty="0">
                <a:solidFill>
                  <a:schemeClr val="accent1">
                    <a:lumMod val="50000"/>
                  </a:schemeClr>
                </a:solidFill>
                <a:latin typeface="Baskerville Old Face" charset="0"/>
                <a:ea typeface="Baskerville Old Face" charset="0"/>
                <a:cs typeface="Baskerville Old Face" charset="0"/>
              </a:endParaRPr>
            </a:p>
          </p:txBody>
        </p:sp>
        <p:sp>
          <p:nvSpPr>
            <p:cNvPr id="183" name="TextBox 59"/>
            <p:cNvSpPr txBox="1"/>
            <p:nvPr/>
          </p:nvSpPr>
          <p:spPr>
            <a:xfrm>
              <a:off x="5995014" y="5391534"/>
              <a:ext cx="605451" cy="277071"/>
            </a:xfrm>
            <a:prstGeom prst="rect">
              <a:avLst/>
            </a:prstGeom>
            <a:noFill/>
          </p:spPr>
          <p:txBody>
            <a:bodyPr wrap="none" rtlCol="0">
              <a:spAutoFit/>
            </a:bodyPr>
            <a:lstStyle/>
            <a:p>
              <a:r>
                <a:rPr lang="nl-NL" sz="750" dirty="0" err="1">
                  <a:solidFill>
                    <a:schemeClr val="accent1">
                      <a:lumMod val="50000"/>
                    </a:schemeClr>
                  </a:solidFill>
                  <a:latin typeface="Baskerville Old Face" charset="0"/>
                  <a:ea typeface="Baskerville Old Face" charset="0"/>
                  <a:cs typeface="Baskerville Old Face" charset="0"/>
                </a:rPr>
                <a:t>Misuse</a:t>
              </a:r>
              <a:endParaRPr lang="en-US" sz="750" dirty="0">
                <a:solidFill>
                  <a:schemeClr val="accent1">
                    <a:lumMod val="50000"/>
                  </a:schemeClr>
                </a:solidFill>
                <a:latin typeface="Baskerville Old Face" charset="0"/>
                <a:ea typeface="Baskerville Old Face" charset="0"/>
                <a:cs typeface="Baskerville Old Face" charset="0"/>
              </a:endParaRPr>
            </a:p>
          </p:txBody>
        </p:sp>
      </p:grpSp>
      <p:sp>
        <p:nvSpPr>
          <p:cNvPr id="184" name="TextBox 49"/>
          <p:cNvSpPr txBox="1"/>
          <p:nvPr/>
        </p:nvSpPr>
        <p:spPr>
          <a:xfrm>
            <a:off x="4375969" y="1145503"/>
            <a:ext cx="771365" cy="207749"/>
          </a:xfrm>
          <a:prstGeom prst="rect">
            <a:avLst/>
          </a:prstGeom>
          <a:noFill/>
        </p:spPr>
        <p:txBody>
          <a:bodyPr wrap="none" rtlCol="0">
            <a:spAutoFit/>
          </a:bodyPr>
          <a:lstStyle/>
          <a:p>
            <a:r>
              <a:rPr lang="nl-NL" sz="750" dirty="0">
                <a:solidFill>
                  <a:schemeClr val="accent1">
                    <a:lumMod val="50000"/>
                  </a:schemeClr>
                </a:solidFill>
                <a:latin typeface="Baskerville Old Face" charset="0"/>
                <a:ea typeface="Baskerville Old Face" charset="0"/>
                <a:cs typeface="Baskerville Old Face" charset="0"/>
              </a:rPr>
              <a:t>Impact ADHD</a:t>
            </a:r>
            <a:endParaRPr lang="en-US" sz="750" dirty="0">
              <a:solidFill>
                <a:schemeClr val="accent1">
                  <a:lumMod val="50000"/>
                </a:schemeClr>
              </a:solidFill>
              <a:latin typeface="Baskerville Old Face" charset="0"/>
              <a:ea typeface="Baskerville Old Face" charset="0"/>
              <a:cs typeface="Baskerville Old Face" charset="0"/>
            </a:endParaRPr>
          </a:p>
        </p:txBody>
      </p:sp>
      <p:sp>
        <p:nvSpPr>
          <p:cNvPr id="185" name="TextBox 56"/>
          <p:cNvSpPr txBox="1"/>
          <p:nvPr/>
        </p:nvSpPr>
        <p:spPr>
          <a:xfrm>
            <a:off x="4396697" y="1848180"/>
            <a:ext cx="745717" cy="207749"/>
          </a:xfrm>
          <a:prstGeom prst="rect">
            <a:avLst/>
          </a:prstGeom>
          <a:noFill/>
        </p:spPr>
        <p:txBody>
          <a:bodyPr wrap="none" rtlCol="0">
            <a:spAutoFit/>
          </a:bodyPr>
          <a:lstStyle/>
          <a:p>
            <a:r>
              <a:rPr lang="nl-NL" sz="750" dirty="0" err="1">
                <a:solidFill>
                  <a:schemeClr val="accent1">
                    <a:lumMod val="50000"/>
                  </a:schemeClr>
                </a:solidFill>
                <a:latin typeface="Baskerville Old Face" charset="0"/>
                <a:ea typeface="Baskerville Old Face" charset="0"/>
                <a:cs typeface="Baskerville Old Face" charset="0"/>
              </a:rPr>
              <a:t>Role</a:t>
            </a:r>
            <a:r>
              <a:rPr lang="nl-NL" sz="750" dirty="0">
                <a:solidFill>
                  <a:schemeClr val="accent1">
                    <a:lumMod val="50000"/>
                  </a:schemeClr>
                </a:solidFill>
                <a:latin typeface="Baskerville Old Face" charset="0"/>
                <a:ea typeface="Baskerville Old Face" charset="0"/>
                <a:cs typeface="Baskerville Old Face" charset="0"/>
              </a:rPr>
              <a:t> of society</a:t>
            </a:r>
            <a:endParaRPr lang="en-US" sz="750" dirty="0">
              <a:solidFill>
                <a:schemeClr val="accent1">
                  <a:lumMod val="50000"/>
                </a:schemeClr>
              </a:solidFill>
              <a:latin typeface="Baskerville Old Face" charset="0"/>
              <a:ea typeface="Baskerville Old Face" charset="0"/>
              <a:cs typeface="Baskerville Old Face" charset="0"/>
            </a:endParaRPr>
          </a:p>
        </p:txBody>
      </p:sp>
      <p:sp>
        <p:nvSpPr>
          <p:cNvPr id="186" name="TextBox 60"/>
          <p:cNvSpPr txBox="1"/>
          <p:nvPr/>
        </p:nvSpPr>
        <p:spPr>
          <a:xfrm>
            <a:off x="4405046" y="4693852"/>
            <a:ext cx="728084" cy="207749"/>
          </a:xfrm>
          <a:prstGeom prst="rect">
            <a:avLst/>
          </a:prstGeom>
          <a:noFill/>
        </p:spPr>
        <p:txBody>
          <a:bodyPr wrap="none" rtlCol="0">
            <a:spAutoFit/>
          </a:bodyPr>
          <a:lstStyle/>
          <a:p>
            <a:r>
              <a:rPr lang="nl-NL" sz="750" dirty="0" err="1">
                <a:solidFill>
                  <a:schemeClr val="accent1">
                    <a:lumMod val="50000"/>
                  </a:schemeClr>
                </a:solidFill>
                <a:latin typeface="Baskerville Old Face" charset="0"/>
                <a:ea typeface="Baskerville Old Face" charset="0"/>
                <a:cs typeface="Baskerville Old Face" charset="0"/>
              </a:rPr>
              <a:t>Efficacy</a:t>
            </a:r>
            <a:r>
              <a:rPr lang="nl-NL" sz="750" dirty="0">
                <a:solidFill>
                  <a:schemeClr val="accent1">
                    <a:lumMod val="50000"/>
                  </a:schemeClr>
                </a:solidFill>
                <a:latin typeface="Baskerville Old Face" charset="0"/>
                <a:ea typeface="Baskerville Old Face" charset="0"/>
                <a:cs typeface="Baskerville Old Face" charset="0"/>
              </a:rPr>
              <a:t> MPH</a:t>
            </a:r>
            <a:endParaRPr lang="en-US" sz="750" dirty="0">
              <a:solidFill>
                <a:schemeClr val="accent1">
                  <a:lumMod val="50000"/>
                </a:schemeClr>
              </a:solidFill>
              <a:latin typeface="Baskerville Old Face" charset="0"/>
              <a:ea typeface="Baskerville Old Face" charset="0"/>
              <a:cs typeface="Baskerville Old Face" charset="0"/>
            </a:endParaRPr>
          </a:p>
        </p:txBody>
      </p:sp>
    </p:spTree>
    <p:extLst>
      <p:ext uri="{BB962C8B-B14F-4D97-AF65-F5344CB8AC3E}">
        <p14:creationId xmlns:p14="http://schemas.microsoft.com/office/powerpoint/2010/main" val="615653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858</TotalTime>
  <Words>730</Words>
  <Application>Microsoft Office PowerPoint</Application>
  <PresentationFormat>Diavoorstelling (16:9)</PresentationFormat>
  <Paragraphs>42</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PowerPoint-presentatie</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van der Heijde</dc:creator>
  <cp:lastModifiedBy>Vonk, Peter</cp:lastModifiedBy>
  <cp:revision>41</cp:revision>
  <dcterms:created xsi:type="dcterms:W3CDTF">2018-10-29T16:09:09Z</dcterms:created>
  <dcterms:modified xsi:type="dcterms:W3CDTF">2018-12-04T14:04:39Z</dcterms:modified>
</cp:coreProperties>
</file>